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1" r:id="rId2"/>
    <p:sldId id="259" r:id="rId3"/>
    <p:sldId id="2218" r:id="rId4"/>
    <p:sldId id="264" r:id="rId5"/>
    <p:sldId id="265" r:id="rId6"/>
    <p:sldId id="271" r:id="rId7"/>
    <p:sldId id="273" r:id="rId8"/>
    <p:sldId id="269" r:id="rId9"/>
    <p:sldId id="270" r:id="rId10"/>
    <p:sldId id="274" r:id="rId11"/>
    <p:sldId id="2217" r:id="rId12"/>
    <p:sldId id="287" r:id="rId13"/>
    <p:sldId id="2213" r:id="rId14"/>
    <p:sldId id="284" r:id="rId15"/>
    <p:sldId id="282" r:id="rId16"/>
    <p:sldId id="276" r:id="rId17"/>
    <p:sldId id="283" r:id="rId18"/>
    <p:sldId id="288" r:id="rId19"/>
    <p:sldId id="289" r:id="rId20"/>
    <p:sldId id="290" r:id="rId21"/>
    <p:sldId id="2212" r:id="rId22"/>
    <p:sldId id="279" r:id="rId23"/>
    <p:sldId id="280" r:id="rId24"/>
    <p:sldId id="281" r:id="rId25"/>
    <p:sldId id="2215" r:id="rId26"/>
    <p:sldId id="277" r:id="rId27"/>
    <p:sldId id="292" r:id="rId28"/>
    <p:sldId id="2214" r:id="rId29"/>
    <p:sldId id="278" r:id="rId30"/>
    <p:sldId id="2216" r:id="rId31"/>
    <p:sldId id="291" r:id="rId32"/>
    <p:sldId id="293" r:id="rId33"/>
    <p:sldId id="266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E1E1E"/>
    <a:srgbClr val="FCE32D"/>
    <a:srgbClr val="0091B9"/>
    <a:srgbClr val="B6B6B6"/>
    <a:srgbClr val="F8E12B"/>
    <a:srgbClr val="A72931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803"/>
  </p:normalViewPr>
  <p:slideViewPr>
    <p:cSldViewPr snapToGrid="0" snapToObjects="1" showGuides="1">
      <p:cViewPr varScale="1">
        <p:scale>
          <a:sx n="86" d="100"/>
          <a:sy n="86" d="100"/>
        </p:scale>
        <p:origin x="296" y="56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262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cc.clinton.edu/CurriculumCommittee/ListofMeasurableVerbs.cx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aching.uncc.edu/services-programs/teaching-guides/course-design/blooms-educational-objective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When writing learning objectives, we suggest that the initial word of each learning objective be a verb as shown on the 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http://ccc.clinton.edu/CurriculumCommittee/ListofMeasurableVerbs.cxml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web page. Please ensure your learning objectives are located at multiple/different 'levels' (see 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https://teaching.uncc.edu/services-programs/teaching-guides/course-design/blooms-educational-objectives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for additional details).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273521"/>
            <a:ext cx="12192000" cy="3496141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59369"/>
            <a:ext cx="12192000" cy="303174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04146"/>
            <a:ext cx="10515600" cy="7842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FHIR </a:t>
            </a:r>
            <a:r>
              <a:rPr lang="en-US" dirty="0" err="1"/>
              <a:t>DevDays</a:t>
            </a:r>
            <a:r>
              <a:rPr lang="en-US" dirty="0"/>
              <a:t> Virtual, edition November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1204502"/>
            <a:ext cx="12192000" cy="1259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787078" y="2581154"/>
            <a:ext cx="18473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3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EDDA-3C0D-1241-AC8F-D017C7E79D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3" y="2404410"/>
            <a:ext cx="12192000" cy="3109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37FFF-18DE-4F4D-B77B-22BABB2CEC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846315" y="280459"/>
            <a:ext cx="4198193" cy="658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44CCE1-5980-2145-987A-E64F91605A2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17148" y="299588"/>
            <a:ext cx="1980565" cy="6843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938C624-0D8D-7E41-BEF0-C701F9C77C76}"/>
              </a:ext>
            </a:extLst>
          </p:cNvPr>
          <p:cNvSpPr/>
          <p:nvPr userDrawn="1"/>
        </p:nvSpPr>
        <p:spPr>
          <a:xfrm>
            <a:off x="0" y="5505228"/>
            <a:ext cx="12192000" cy="13672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kstvak 1">
            <a:extLst>
              <a:ext uri="{FF2B5EF4-FFF2-40B4-BE49-F238E27FC236}">
                <a16:creationId xmlns:a16="http://schemas.microsoft.com/office/drawing/2014/main" id="{D5741496-7A30-F34A-A276-19C18AC138C2}"/>
              </a:ext>
            </a:extLst>
          </p:cNvPr>
          <p:cNvSpPr txBox="1"/>
          <p:nvPr userDrawn="1"/>
        </p:nvSpPr>
        <p:spPr>
          <a:xfrm>
            <a:off x="1399062" y="5600583"/>
            <a:ext cx="931567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12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2020, Virtual Edition, November 17–20, 2020 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/november-2020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7505AB-C363-B547-9F10-321550009A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799829" y="5999134"/>
            <a:ext cx="2089914" cy="5442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5CFBAA-19B7-9A4E-ABD5-674F25DEB48E}"/>
              </a:ext>
            </a:extLst>
          </p:cNvPr>
          <p:cNvSpPr txBox="1"/>
          <p:nvPr userDrawn="1"/>
        </p:nvSpPr>
        <p:spPr>
          <a:xfrm>
            <a:off x="0" y="6607562"/>
            <a:ext cx="1219199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100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C00D2-2F01-204A-BD1D-459251F6F02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 rot="20917237">
            <a:off x="186359" y="57066"/>
            <a:ext cx="2098077" cy="2098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93925-68C3-4673-9B19-627DAC3F631D}"/>
              </a:ext>
            </a:extLst>
          </p:cNvPr>
          <p:cNvSpPr txBox="1"/>
          <p:nvPr userDrawn="1"/>
        </p:nvSpPr>
        <p:spPr>
          <a:xfrm>
            <a:off x="1637062" y="6436989"/>
            <a:ext cx="926574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/>
              <a:t>©2020 </a:t>
            </a:r>
            <a:r>
              <a:rPr lang="en-US" sz="1200" dirty="0"/>
              <a:t>The MITRE Corporation. ALL RIGHTS RESERVED.  Approved for Public Release; Distribution Unlimited. Public Release Case Number 19-3469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220682"/>
            <a:ext cx="12192000" cy="3496141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213327"/>
            <a:ext cx="10515600" cy="9421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for speaker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787078" y="2581154"/>
            <a:ext cx="18473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300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E44B32-AF80-F149-A42A-C560F92BB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" y="2564800"/>
            <a:ext cx="12192000" cy="307340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2135753"/>
            <a:ext cx="1219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18907"/>
            <a:ext cx="10515600" cy="441529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2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0" y="1204502"/>
            <a:ext cx="12192000" cy="1259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5505228"/>
            <a:ext cx="12192000" cy="13672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kstvak 1">
            <a:extLst>
              <a:ext uri="{FF2B5EF4-FFF2-40B4-BE49-F238E27FC236}">
                <a16:creationId xmlns:a16="http://schemas.microsoft.com/office/drawing/2014/main" id="{4EA14793-1643-FF4C-B1C4-CD44871B2496}"/>
              </a:ext>
            </a:extLst>
          </p:cNvPr>
          <p:cNvSpPr txBox="1"/>
          <p:nvPr userDrawn="1"/>
        </p:nvSpPr>
        <p:spPr>
          <a:xfrm>
            <a:off x="1399062" y="5600583"/>
            <a:ext cx="931567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12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2020, Virtual Edition, November 17–20, 2020 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/november-2020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607562"/>
            <a:ext cx="1219199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100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6C3AF1-E9D6-2843-B19D-A54E881810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20917237">
            <a:off x="186359" y="57066"/>
            <a:ext cx="2098077" cy="20980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846315" y="280459"/>
            <a:ext cx="4198193" cy="658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D1120A-932F-5741-9AE3-E96EC5508C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17148" y="309748"/>
            <a:ext cx="1980565" cy="684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FD55AF-0B74-E04C-81D8-3907EA742B6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799829" y="5999134"/>
            <a:ext cx="2089914" cy="544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91018"/>
            <a:ext cx="12192000" cy="602072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60072-5050-0A4B-AFE1-AB93CFCC3AA5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26D1F-4323-A24D-934C-7D9DBF64B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6062-60B4-534E-8A3F-055D7BBE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91018"/>
            <a:ext cx="12192000" cy="602072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5176522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60072-5050-0A4B-AFE1-AB93CFCC3AA5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26D1F-4323-A24D-934C-7D9DBF64B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6062-60B4-534E-8A3F-055D7BBE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A4FBB5-3D68-C044-AB88-7B5EE2BD9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1997236"/>
            <a:ext cx="5178108" cy="4239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353732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25591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r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111065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5257801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1997236"/>
            <a:ext cx="5178108" cy="4239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90276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6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1" r:id="rId3"/>
    <p:sldLayoutId id="2147483669" r:id="rId4"/>
    <p:sldLayoutId id="2147483652" r:id="rId5"/>
    <p:sldLayoutId id="2147483672" r:id="rId6"/>
    <p:sldLayoutId id="2147483673" r:id="rId7"/>
    <p:sldLayoutId id="2147483670" r:id="rId8"/>
    <p:sldLayoutId id="2147483671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hl7.org/fhir/uv/shorthand/FSHQuickReference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fshschool.org/docs/sushi/configuration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shschool.org/docs/sushi/installation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shschool.org/docs/sushi/running/#downloading-the-ig-publisher-scripts" TargetMode="External"/><Relationship Id="rId2" Type="http://schemas.openxmlformats.org/officeDocument/2006/relationships/hyperlink" Target="https://github.com/FHIR/sample-ig/archive/master.zip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ays.com/november-2020/lets-build-a-fhir-specificatio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HIR/sushi" TargetMode="External"/><Relationship Id="rId3" Type="http://schemas.openxmlformats.org/officeDocument/2006/relationships/hyperlink" Target="https://fshschool.org/" TargetMode="External"/><Relationship Id="rId7" Type="http://schemas.openxmlformats.org/officeDocument/2006/relationships/hyperlink" Target="https://marketplace.visualstudio.com/items?itemName=kmahalingam.vscode-language-fsh" TargetMode="External"/><Relationship Id="rId2" Type="http://schemas.openxmlformats.org/officeDocument/2006/relationships/hyperlink" Target="http://hl7.org/fhir/uv/shorthand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shschool.org/docs/sushi/project/#initializing-a-sushi-project" TargetMode="External"/><Relationship Id="rId5" Type="http://schemas.openxmlformats.org/officeDocument/2006/relationships/hyperlink" Target="https://fshschool.org/docs/gofsh/" TargetMode="External"/><Relationship Id="rId4" Type="http://schemas.openxmlformats.org/officeDocument/2006/relationships/hyperlink" Target="https://fshschool.org/FSHOnline/" TargetMode="External"/><Relationship Id="rId9" Type="http://schemas.openxmlformats.org/officeDocument/2006/relationships/hyperlink" Target="https://fshschool.org/fsh-find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FHIR Shorthand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 Kramer and Chris Moesel, MITRE Corporation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8D9E-8D4C-47D2-9943-B21A92A61D57}"/>
              </a:ext>
            </a:extLst>
          </p:cNvPr>
          <p:cNvSpPr txBox="1"/>
          <p:nvPr/>
        </p:nvSpPr>
        <p:spPr>
          <a:xfrm>
            <a:off x="1367021" y="6404595"/>
            <a:ext cx="926574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©2019 The MITRE Corporation. ALL RIGHTS RESERVED.  Approved for Public Release; Distribution Unlimited. Public Release Case Number 19-3469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push dir="u"/>
      </p:transition>
    </mc:Choice>
    <mc:Fallback xmlns="">
      <p:transition spd="slow" advClick="0" advTm="300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61C43-50F1-4A10-80B8-C717F814DFDF}"/>
              </a:ext>
            </a:extLst>
          </p:cNvPr>
          <p:cNvGrpSpPr/>
          <p:nvPr/>
        </p:nvGrpSpPr>
        <p:grpSpPr>
          <a:xfrm>
            <a:off x="3394569" y="705178"/>
            <a:ext cx="4589789" cy="3003060"/>
            <a:chOff x="916940" y="1518606"/>
            <a:chExt cx="4589789" cy="300306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E85EF4-3FE0-4902-9636-66F4DCE829A6}"/>
                </a:ext>
              </a:extLst>
            </p:cNvPr>
            <p:cNvSpPr txBox="1"/>
            <p:nvPr/>
          </p:nvSpPr>
          <p:spPr>
            <a:xfrm>
              <a:off x="1841942" y="1518606"/>
              <a:ext cx="222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BA06CFB-1452-41BD-8955-A859ED6E39AD}"/>
                </a:ext>
              </a:extLst>
            </p:cNvPr>
            <p:cNvSpPr/>
            <p:nvPr/>
          </p:nvSpPr>
          <p:spPr>
            <a:xfrm>
              <a:off x="916940" y="1616433"/>
              <a:ext cx="4589789" cy="290523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4AB259-A80A-4544-A279-6202EAF501BE}"/>
                </a:ext>
              </a:extLst>
            </p:cNvPr>
            <p:cNvSpPr txBox="1"/>
            <p:nvPr/>
          </p:nvSpPr>
          <p:spPr>
            <a:xfrm>
              <a:off x="1087610" y="1707919"/>
              <a:ext cx="4297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“                      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CAB0D6-2662-4FE4-992D-DAC966C4DF1B}"/>
                </a:ext>
              </a:extLst>
            </p:cNvPr>
            <p:cNvSpPr txBox="1"/>
            <p:nvPr/>
          </p:nvSpPr>
          <p:spPr>
            <a:xfrm>
              <a:off x="1558756" y="1805606"/>
              <a:ext cx="359077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The ability to create       implementation guides, value sets, code systems, and any sample resource you might ever want in this simple language is simply fantastic.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C15576-C9A1-4843-9A0B-89D04A14EBBC}"/>
                </a:ext>
              </a:extLst>
            </p:cNvPr>
            <p:cNvSpPr txBox="1"/>
            <p:nvPr/>
          </p:nvSpPr>
          <p:spPr>
            <a:xfrm>
              <a:off x="2687811" y="3856415"/>
              <a:ext cx="2112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Keith Boone,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Audacious Inquiry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669283-BC29-467A-9BB2-35F1040F48E5}"/>
              </a:ext>
            </a:extLst>
          </p:cNvPr>
          <p:cNvGrpSpPr/>
          <p:nvPr/>
        </p:nvGrpSpPr>
        <p:grpSpPr>
          <a:xfrm>
            <a:off x="7115663" y="3416378"/>
            <a:ext cx="4299483" cy="2825168"/>
            <a:chOff x="8066822" y="3936466"/>
            <a:chExt cx="3767466" cy="21040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436CF05-4E67-41A1-9FCB-C0C2B1230BC8}"/>
                </a:ext>
              </a:extLst>
            </p:cNvPr>
            <p:cNvGrpSpPr/>
            <p:nvPr/>
          </p:nvGrpSpPr>
          <p:grpSpPr>
            <a:xfrm>
              <a:off x="8066822" y="3936466"/>
              <a:ext cx="3767466" cy="2104085"/>
              <a:chOff x="4433940" y="4479277"/>
              <a:chExt cx="3767466" cy="210408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8B8FAD7-7034-4E65-B8FE-B8E753B6D1C8}"/>
                  </a:ext>
                </a:extLst>
              </p:cNvPr>
              <p:cNvGrpSpPr/>
              <p:nvPr/>
            </p:nvGrpSpPr>
            <p:grpSpPr>
              <a:xfrm>
                <a:off x="4433940" y="4479277"/>
                <a:ext cx="3767466" cy="2104085"/>
                <a:chOff x="1233182" y="3800213"/>
                <a:chExt cx="3544009" cy="1963024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D76FE37-C9BF-4AFA-BF9D-4022E48E095F}"/>
                    </a:ext>
                  </a:extLst>
                </p:cNvPr>
                <p:cNvSpPr/>
                <p:nvPr/>
              </p:nvSpPr>
              <p:spPr>
                <a:xfrm>
                  <a:off x="1233182" y="3800213"/>
                  <a:ext cx="3498209" cy="196302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63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A369EB0-90A7-4B9E-872E-E54633FD0B11}"/>
                    </a:ext>
                  </a:extLst>
                </p:cNvPr>
                <p:cNvSpPr txBox="1"/>
                <p:nvPr/>
              </p:nvSpPr>
              <p:spPr>
                <a:xfrm>
                  <a:off x="1250284" y="3903282"/>
                  <a:ext cx="3526907" cy="5774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rPr>
                    <a:t>“                      ”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B279E0-1695-43E9-9AC8-0F0A979E0E90}"/>
                    </a:ext>
                  </a:extLst>
                </p:cNvPr>
                <p:cNvSpPr txBox="1"/>
                <p:nvPr/>
              </p:nvSpPr>
              <p:spPr>
                <a:xfrm>
                  <a:off x="1737007" y="3990112"/>
                  <a:ext cx="2490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1AE85FF-6D68-40C8-9936-F8169E801527}"/>
                    </a:ext>
                  </a:extLst>
                </p:cNvPr>
                <p:cNvSpPr txBox="1"/>
                <p:nvPr/>
              </p:nvSpPr>
              <p:spPr>
                <a:xfrm>
                  <a:off x="2796662" y="5101438"/>
                  <a:ext cx="1733481" cy="488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Verdana" pitchFamily="34" charset="0"/>
                      <a:cs typeface="Verdana" pitchFamily="34" charset="0"/>
                    </a:rPr>
                    <a:t>Lloyd McKenzie,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Verdana" pitchFamily="34" charset="0"/>
                      <a:cs typeface="Verdana" pitchFamily="34" charset="0"/>
                    </a:rPr>
                    <a:t>HL7 Canada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AF3A7C-CB28-4586-BBFF-C8280B610BD7}"/>
                  </a:ext>
                </a:extLst>
              </p:cNvPr>
              <p:cNvSpPr txBox="1"/>
              <p:nvPr/>
            </p:nvSpPr>
            <p:spPr>
              <a:xfrm>
                <a:off x="4914487" y="4688131"/>
                <a:ext cx="3113116" cy="1169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Source Sans Pro" panose="020B0503030403020204" pitchFamily="34" charset="0"/>
                  </a:rPr>
                  <a:t>I have to admit "Go FSH" fills me with joy - whatever it is the app does </a:t>
                </a: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B9B728-8BAA-4699-B89D-88C6536B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74872" y="5413039"/>
              <a:ext cx="647700" cy="533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A99454-F662-40E4-8D93-50A0189884AB}"/>
              </a:ext>
            </a:extLst>
          </p:cNvPr>
          <p:cNvGrpSpPr/>
          <p:nvPr/>
        </p:nvGrpSpPr>
        <p:grpSpPr>
          <a:xfrm>
            <a:off x="2702145" y="4278522"/>
            <a:ext cx="3498209" cy="1963024"/>
            <a:chOff x="1233182" y="3800213"/>
            <a:chExt cx="3498209" cy="19630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629C8D-3A64-4FCF-97DA-D88577A9271A}"/>
                </a:ext>
              </a:extLst>
            </p:cNvPr>
            <p:cNvSpPr/>
            <p:nvPr/>
          </p:nvSpPr>
          <p:spPr>
            <a:xfrm>
              <a:off x="1233182" y="3800213"/>
              <a:ext cx="3498209" cy="196302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FF1823-BF3F-43AB-A365-EA3989FB8E65}"/>
                </a:ext>
              </a:extLst>
            </p:cNvPr>
            <p:cNvSpPr txBox="1"/>
            <p:nvPr/>
          </p:nvSpPr>
          <p:spPr>
            <a:xfrm>
              <a:off x="1250284" y="3903282"/>
              <a:ext cx="33981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“                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A245D2-3373-4D09-982B-E772577E43D0}"/>
                </a:ext>
              </a:extLst>
            </p:cNvPr>
            <p:cNvSpPr txBox="1"/>
            <p:nvPr/>
          </p:nvSpPr>
          <p:spPr>
            <a:xfrm>
              <a:off x="1737007" y="3990112"/>
              <a:ext cx="2490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An immensely useful project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61F7B-E9B5-4996-9CB6-6B7D66B8425A}"/>
                </a:ext>
              </a:extLst>
            </p:cNvPr>
            <p:cNvSpPr txBox="1"/>
            <p:nvPr/>
          </p:nvSpPr>
          <p:spPr>
            <a:xfrm>
              <a:off x="2105636" y="5092118"/>
              <a:ext cx="2155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Richard Kavanagh, Board Member HL7 UK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D152EC-C1E8-4FBB-B402-9CE43FE86FE2}"/>
              </a:ext>
            </a:extLst>
          </p:cNvPr>
          <p:cNvGrpSpPr/>
          <p:nvPr/>
        </p:nvGrpSpPr>
        <p:grpSpPr>
          <a:xfrm>
            <a:off x="300459" y="1955268"/>
            <a:ext cx="3274140" cy="1498386"/>
            <a:chOff x="1233182" y="3800212"/>
            <a:chExt cx="3498209" cy="196302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B4473F-3C7F-4853-A126-25648BC2727F}"/>
                </a:ext>
              </a:extLst>
            </p:cNvPr>
            <p:cNvSpPr/>
            <p:nvPr/>
          </p:nvSpPr>
          <p:spPr>
            <a:xfrm>
              <a:off x="1233182" y="3800212"/>
              <a:ext cx="3498209" cy="196302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823C1D-6A22-4950-9DE8-E35C1C0F9D48}"/>
                </a:ext>
              </a:extLst>
            </p:cNvPr>
            <p:cNvSpPr txBox="1"/>
            <p:nvPr/>
          </p:nvSpPr>
          <p:spPr>
            <a:xfrm>
              <a:off x="1250284" y="3903282"/>
              <a:ext cx="3398128" cy="108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“              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BCD082E-D895-43E2-9A7F-CD0A90B42E2C}"/>
                </a:ext>
              </a:extLst>
            </p:cNvPr>
            <p:cNvSpPr txBox="1"/>
            <p:nvPr/>
          </p:nvSpPr>
          <p:spPr>
            <a:xfrm>
              <a:off x="1737007" y="3990112"/>
              <a:ext cx="2639324" cy="68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FSH is a joy!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E7E73F-D470-4D93-92E1-D123E1B66914}"/>
                </a:ext>
              </a:extLst>
            </p:cNvPr>
            <p:cNvSpPr txBox="1"/>
            <p:nvPr/>
          </p:nvSpPr>
          <p:spPr>
            <a:xfrm>
              <a:off x="2300515" y="4916507"/>
              <a:ext cx="1811242" cy="68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David Hay,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ClinFHIR, blogger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E468BF7-1803-4454-AE73-090530A09238}"/>
              </a:ext>
            </a:extLst>
          </p:cNvPr>
          <p:cNvGrpSpPr/>
          <p:nvPr/>
        </p:nvGrpSpPr>
        <p:grpSpPr>
          <a:xfrm>
            <a:off x="8274977" y="1391407"/>
            <a:ext cx="3274140" cy="1498385"/>
            <a:chOff x="1233182" y="3800214"/>
            <a:chExt cx="3498209" cy="19630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5D499E-7A10-4377-B828-E8D18FB2CDA0}"/>
                </a:ext>
              </a:extLst>
            </p:cNvPr>
            <p:cNvSpPr/>
            <p:nvPr/>
          </p:nvSpPr>
          <p:spPr>
            <a:xfrm>
              <a:off x="1233182" y="3800214"/>
              <a:ext cx="3498209" cy="196302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9C486C4-34D0-42C7-AE15-1EC413E4064F}"/>
                </a:ext>
              </a:extLst>
            </p:cNvPr>
            <p:cNvSpPr txBox="1"/>
            <p:nvPr/>
          </p:nvSpPr>
          <p:spPr>
            <a:xfrm>
              <a:off x="1250284" y="3903282"/>
              <a:ext cx="3398128" cy="108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“               ”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D5D3B4-5CBA-4FA0-A4E1-8FBC748FB85D}"/>
                </a:ext>
              </a:extLst>
            </p:cNvPr>
            <p:cNvSpPr txBox="1"/>
            <p:nvPr/>
          </p:nvSpPr>
          <p:spPr>
            <a:xfrm>
              <a:off x="1737007" y="3990112"/>
              <a:ext cx="2639324" cy="68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FSH has legs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11FEB0-832C-4BBD-A0D0-823A952515CA}"/>
                </a:ext>
              </a:extLst>
            </p:cNvPr>
            <p:cNvSpPr txBox="1"/>
            <p:nvPr/>
          </p:nvSpPr>
          <p:spPr>
            <a:xfrm>
              <a:off x="2300515" y="4916506"/>
              <a:ext cx="2228372" cy="68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Grahame Grieve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Verdana" pitchFamily="34" charset="0"/>
                  <a:cs typeface="Verdana" pitchFamily="34" charset="0"/>
                </a:rPr>
                <a:t>FHIR Product Director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709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ver">
            <a:extLst>
              <a:ext uri="{FF2B5EF4-FFF2-40B4-BE49-F238E27FC236}">
                <a16:creationId xmlns:a16="http://schemas.microsoft.com/office/drawing/2014/main" id="{798ED3E3-EE5B-483B-BA2C-6D76BEB59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2471" y="774650"/>
            <a:ext cx="745293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32B28B-F158-4E2A-A9C4-A60D939EF5AD}"/>
              </a:ext>
            </a:extLst>
          </p:cNvPr>
          <p:cNvSpPr/>
          <p:nvPr/>
        </p:nvSpPr>
        <p:spPr>
          <a:xfrm>
            <a:off x="452487" y="2608042"/>
            <a:ext cx="2724346" cy="93956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Let's Dive into FSH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6CCD8-53A4-487F-A02E-D34C5CDD2CD8}"/>
              </a:ext>
            </a:extLst>
          </p:cNvPr>
          <p:cNvSpPr txBox="1"/>
          <p:nvPr/>
        </p:nvSpPr>
        <p:spPr>
          <a:xfrm>
            <a:off x="3472471" y="6317096"/>
            <a:ext cx="21717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https://www.freeimages.com/photo/diver-1381076</a:t>
            </a:r>
          </a:p>
        </p:txBody>
      </p:sp>
    </p:spTree>
    <p:extLst>
      <p:ext uri="{BB962C8B-B14F-4D97-AF65-F5344CB8AC3E}">
        <p14:creationId xmlns:p14="http://schemas.microsoft.com/office/powerpoint/2010/main" val="33971471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C462A-3AF2-46BF-9ED0-D6B50E38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833"/>
            <a:ext cx="12192000" cy="5630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AB435-8C2F-4DBE-9ABD-15002C13A933}"/>
              </a:ext>
            </a:extLst>
          </p:cNvPr>
          <p:cNvSpPr txBox="1"/>
          <p:nvPr/>
        </p:nvSpPr>
        <p:spPr>
          <a:xfrm>
            <a:off x="9104125" y="3713742"/>
            <a:ext cx="2809231" cy="206210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0"/>
              <a:t>Typical profile: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Must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/>
              <a:t>Cardinality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Data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/>
              <a:t>Value Set Binding</a:t>
            </a:r>
          </a:p>
        </p:txBody>
      </p:sp>
    </p:spTree>
    <p:extLst>
      <p:ext uri="{BB962C8B-B14F-4D97-AF65-F5344CB8AC3E}">
        <p14:creationId xmlns:p14="http://schemas.microsoft.com/office/powerpoint/2010/main" val="8635392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9AA2-E4B5-4C72-98CB-D6498C86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Editor for </a:t>
            </a:r>
            <a:r>
              <a:rPr lang="en-US" b="1"/>
              <a:t>.fsh </a:t>
            </a:r>
            <a:r>
              <a:rPr lang="en-US"/>
              <a:t>Files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C30C6ED-1F31-4004-A4CB-4E7790099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90080"/>
            <a:ext cx="10515600" cy="4225143"/>
          </a:xfrm>
        </p:spPr>
        <p:txBody>
          <a:bodyPr/>
          <a:lstStyle/>
          <a:p>
            <a:r>
              <a:rPr lang="en-US"/>
              <a:t>Any text editor will do, but we </a:t>
            </a:r>
            <a:r>
              <a:rPr lang="en-US" dirty="0"/>
              <a:t>s</a:t>
            </a:r>
            <a:r>
              <a:rPr lang="en-US"/>
              <a:t>uggest </a:t>
            </a:r>
            <a:r>
              <a:rPr lang="en-US" dirty="0"/>
              <a:t>Visual </a:t>
            </a:r>
            <a:r>
              <a:rPr lang="en-US"/>
              <a:t>Studio Code (</a:t>
            </a:r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://code.visualstudio.com</a:t>
            </a:r>
            <a:r>
              <a:rPr lang="en-US">
                <a:hlinkClick r:id="rId2"/>
              </a:rPr>
              <a:t>/download</a:t>
            </a:r>
            <a:r>
              <a:rPr lang="en-US"/>
              <a:t>)</a:t>
            </a:r>
            <a:endParaRPr lang="en-US" dirty="0"/>
          </a:p>
          <a:p>
            <a:r>
              <a:rPr lang="en-US"/>
              <a:t>Load any </a:t>
            </a:r>
            <a:r>
              <a:rPr lang="en-US" b="1">
                <a:latin typeface="Consolas" panose="020B0609020204030204" pitchFamily="49" charset="0"/>
              </a:rPr>
              <a:t>.</a:t>
            </a:r>
            <a:r>
              <a:rPr lang="en-US" b="1" dirty="0">
                <a:latin typeface="Consolas" panose="020B0609020204030204" pitchFamily="49" charset="0"/>
              </a:rPr>
              <a:t>fsh</a:t>
            </a:r>
            <a:r>
              <a:rPr lang="en-US" dirty="0"/>
              <a:t> file</a:t>
            </a:r>
            <a:r>
              <a:rPr lang="en-US"/>
              <a:t>, and VS </a:t>
            </a:r>
            <a:r>
              <a:rPr lang="en-US" dirty="0"/>
              <a:t>Code will prompt </a:t>
            </a:r>
            <a:r>
              <a:rPr lang="en-US"/>
              <a:t>to install the extension: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9C65E-D194-42BF-A8FB-36361D44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63" y="3480352"/>
            <a:ext cx="877350" cy="28916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7B65F4-4FEC-49CD-9B77-4822F2D02C5C}"/>
              </a:ext>
            </a:extLst>
          </p:cNvPr>
          <p:cNvSpPr/>
          <p:nvPr/>
        </p:nvSpPr>
        <p:spPr>
          <a:xfrm>
            <a:off x="1608664" y="5733665"/>
            <a:ext cx="971746" cy="559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B0DB2-D2ED-4BCB-AE24-C3F1B50A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806" y="3705849"/>
            <a:ext cx="7743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555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24DC9-6F70-4285-82CF-9B2AC5B391A8}"/>
              </a:ext>
            </a:extLst>
          </p:cNvPr>
          <p:cNvGrpSpPr/>
          <p:nvPr/>
        </p:nvGrpSpPr>
        <p:grpSpPr>
          <a:xfrm>
            <a:off x="31741" y="959388"/>
            <a:ext cx="12114507" cy="1651151"/>
            <a:chOff x="38747" y="1064858"/>
            <a:chExt cx="12114507" cy="165115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4499A4-659A-4BC4-824F-0B23271C3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7" y="1064858"/>
              <a:ext cx="8715750" cy="163773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0F356B-08F9-4BBD-9E4F-0853207F5B59}"/>
                </a:ext>
              </a:extLst>
            </p:cNvPr>
            <p:cNvSpPr/>
            <p:nvPr/>
          </p:nvSpPr>
          <p:spPr>
            <a:xfrm>
              <a:off x="8644337" y="1064858"/>
              <a:ext cx="3508917" cy="1651151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AC0A970-8C99-490E-AECF-7E5B9BC2E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94"/>
          <a:stretch/>
        </p:blipFill>
        <p:spPr>
          <a:xfrm>
            <a:off x="-3503" y="2586262"/>
            <a:ext cx="12192000" cy="359912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49A6CB4-F8A0-4E9A-9CCB-5330A65D7555}"/>
              </a:ext>
            </a:extLst>
          </p:cNvPr>
          <p:cNvGrpSpPr/>
          <p:nvPr/>
        </p:nvGrpSpPr>
        <p:grpSpPr>
          <a:xfrm>
            <a:off x="-3503" y="2586263"/>
            <a:ext cx="12184994" cy="1562324"/>
            <a:chOff x="3503" y="2716009"/>
            <a:chExt cx="12184994" cy="156232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15FD0-DC41-4110-8B41-9716D27B9301}"/>
                </a:ext>
              </a:extLst>
            </p:cNvPr>
            <p:cNvSpPr/>
            <p:nvPr/>
          </p:nvSpPr>
          <p:spPr>
            <a:xfrm>
              <a:off x="3503" y="2716009"/>
              <a:ext cx="12184994" cy="1562324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1AFFE0-DD82-4199-87C0-BB7E438ED3A6}"/>
                </a:ext>
              </a:extLst>
            </p:cNvPr>
            <p:cNvSpPr txBox="1"/>
            <p:nvPr/>
          </p:nvSpPr>
          <p:spPr>
            <a:xfrm>
              <a:off x="8644337" y="3165007"/>
              <a:ext cx="2709463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MustSupport </a:t>
              </a:r>
            </a:p>
            <a:p>
              <a:r>
                <a:rPr lang="en-US" sz="3000" b="0">
                  <a:solidFill>
                    <a:srgbClr val="FFFF00"/>
                  </a:solidFill>
                </a:rPr>
                <a:t>and Cardinality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926AA-9145-445C-9A08-8DE81823D29D}"/>
              </a:ext>
            </a:extLst>
          </p:cNvPr>
          <p:cNvGrpSpPr/>
          <p:nvPr/>
        </p:nvGrpSpPr>
        <p:grpSpPr>
          <a:xfrm>
            <a:off x="-7006" y="4148587"/>
            <a:ext cx="12192000" cy="1508956"/>
            <a:chOff x="0" y="4278333"/>
            <a:chExt cx="12192000" cy="15089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8AFDC-B0E1-481E-979B-CB8C3E4D4563}"/>
                </a:ext>
              </a:extLst>
            </p:cNvPr>
            <p:cNvSpPr/>
            <p:nvPr/>
          </p:nvSpPr>
          <p:spPr>
            <a:xfrm>
              <a:off x="0" y="4278333"/>
              <a:ext cx="12192000" cy="1508956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20AB52-2FE6-4854-AFD6-4182C3DE7E98}"/>
                </a:ext>
              </a:extLst>
            </p:cNvPr>
            <p:cNvSpPr txBox="1"/>
            <p:nvPr/>
          </p:nvSpPr>
          <p:spPr>
            <a:xfrm>
              <a:off x="8644337" y="4761919"/>
              <a:ext cx="3151423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FFFF00"/>
                  </a:solidFill>
                </a:rPr>
                <a:t>Data T</a:t>
              </a:r>
              <a:r>
                <a:rPr lang="en-US" sz="3000" b="0" dirty="0">
                  <a:solidFill>
                    <a:srgbClr val="FFFF00"/>
                  </a:solidFill>
                </a:rPr>
                <a:t>ype Choices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8E8C9D-FAB1-4121-A68B-2A802D10C81A}"/>
              </a:ext>
            </a:extLst>
          </p:cNvPr>
          <p:cNvGrpSpPr/>
          <p:nvPr/>
        </p:nvGrpSpPr>
        <p:grpSpPr>
          <a:xfrm>
            <a:off x="-3503" y="918475"/>
            <a:ext cx="12149751" cy="1692064"/>
            <a:chOff x="3503" y="1023945"/>
            <a:chExt cx="12184994" cy="16920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0BA02-359B-4029-AA43-2AD0245F645E}"/>
                </a:ext>
              </a:extLst>
            </p:cNvPr>
            <p:cNvSpPr/>
            <p:nvPr/>
          </p:nvSpPr>
          <p:spPr>
            <a:xfrm>
              <a:off x="3503" y="1023945"/>
              <a:ext cx="12184994" cy="1692064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5FC8C2-1370-4F6A-A1FE-7DCF73B0FBE3}"/>
                </a:ext>
              </a:extLst>
            </p:cNvPr>
            <p:cNvSpPr txBox="1"/>
            <p:nvPr/>
          </p:nvSpPr>
          <p:spPr>
            <a:xfrm>
              <a:off x="8718693" y="1251347"/>
              <a:ext cx="2431520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Declaration and Keywords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7B8A54-053D-458B-B19D-321D030C8101}"/>
              </a:ext>
            </a:extLst>
          </p:cNvPr>
          <p:cNvGrpSpPr/>
          <p:nvPr/>
        </p:nvGrpSpPr>
        <p:grpSpPr>
          <a:xfrm>
            <a:off x="-3503" y="5644807"/>
            <a:ext cx="12184993" cy="566734"/>
            <a:chOff x="3503" y="5774553"/>
            <a:chExt cx="12184993" cy="56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D94C3B-8E0C-4315-B70A-D799B8C734D1}"/>
                </a:ext>
              </a:extLst>
            </p:cNvPr>
            <p:cNvSpPr/>
            <p:nvPr/>
          </p:nvSpPr>
          <p:spPr>
            <a:xfrm>
              <a:off x="3503" y="5774553"/>
              <a:ext cx="12184993" cy="553999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D81117-BBC4-4D2F-A313-F76DC2E987C1}"/>
                </a:ext>
              </a:extLst>
            </p:cNvPr>
            <p:cNvSpPr txBox="1"/>
            <p:nvPr/>
          </p:nvSpPr>
          <p:spPr>
            <a:xfrm>
              <a:off x="8644337" y="5787289"/>
              <a:ext cx="2886303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FFFF00"/>
                  </a:solidFill>
                </a:rPr>
                <a:t>Value Set Binding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37FE82-09F3-45BA-B882-3ADA450F1AE4}"/>
              </a:ext>
            </a:extLst>
          </p:cNvPr>
          <p:cNvGrpSpPr/>
          <p:nvPr/>
        </p:nvGrpSpPr>
        <p:grpSpPr>
          <a:xfrm>
            <a:off x="21124" y="2597119"/>
            <a:ext cx="12192000" cy="3512736"/>
            <a:chOff x="3503" y="1023945"/>
            <a:chExt cx="12184994" cy="169206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142619-1D5B-4505-BB46-2ECD55FE0966}"/>
                </a:ext>
              </a:extLst>
            </p:cNvPr>
            <p:cNvSpPr/>
            <p:nvPr/>
          </p:nvSpPr>
          <p:spPr>
            <a:xfrm>
              <a:off x="3503" y="1023945"/>
              <a:ext cx="12184994" cy="1692064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A0A6EB-DD1C-41E4-912A-90E26943C8BB}"/>
                </a:ext>
              </a:extLst>
            </p:cNvPr>
            <p:cNvSpPr txBox="1"/>
            <p:nvPr/>
          </p:nvSpPr>
          <p:spPr>
            <a:xfrm>
              <a:off x="6974746" y="1346185"/>
              <a:ext cx="2431520" cy="26685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Rules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85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DE4-768A-4489-95BC-B4E9A212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FSH Item: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D73A2-C856-4255-BD4C-52B8EB1FA5F0}"/>
              </a:ext>
            </a:extLst>
          </p:cNvPr>
          <p:cNvSpPr/>
          <p:nvPr/>
        </p:nvSpPr>
        <p:spPr>
          <a:xfrm>
            <a:off x="4198970" y="2459163"/>
            <a:ext cx="3208288" cy="897103"/>
          </a:xfrm>
          <a:prstGeom prst="rect">
            <a:avLst/>
          </a:prstGeom>
          <a:solidFill>
            <a:srgbClr val="005B94">
              <a:lumMod val="20000"/>
              <a:lumOff val="80000"/>
            </a:srgbClr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Keywords: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447B2-0D07-498E-9343-50657794CC6C}"/>
              </a:ext>
            </a:extLst>
          </p:cNvPr>
          <p:cNvSpPr/>
          <p:nvPr/>
        </p:nvSpPr>
        <p:spPr>
          <a:xfrm>
            <a:off x="4198971" y="3429000"/>
            <a:ext cx="3208288" cy="2894291"/>
          </a:xfrm>
          <a:prstGeom prst="rect">
            <a:avLst/>
          </a:prstGeom>
          <a:solidFill>
            <a:srgbClr val="BED131">
              <a:lumMod val="20000"/>
              <a:lumOff val="80000"/>
            </a:srgbClr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 Rules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C800D-20F0-41FE-BA17-C1FF31EBB8CC}"/>
              </a:ext>
            </a:extLst>
          </p:cNvPr>
          <p:cNvSpPr/>
          <p:nvPr/>
        </p:nvSpPr>
        <p:spPr>
          <a:xfrm>
            <a:off x="4198971" y="1998861"/>
            <a:ext cx="3208288" cy="391064"/>
          </a:xfrm>
          <a:prstGeom prst="rect">
            <a:avLst/>
          </a:prstGeom>
          <a:solidFill>
            <a:srgbClr val="FFE23C">
              <a:lumMod val="20000"/>
              <a:lumOff val="80000"/>
            </a:srgbClr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Declaration: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BA9C8-E5FA-4771-B5FE-2905E5178516}"/>
              </a:ext>
            </a:extLst>
          </p:cNvPr>
          <p:cNvSpPr txBox="1"/>
          <p:nvPr/>
        </p:nvSpPr>
        <p:spPr>
          <a:xfrm>
            <a:off x="1704714" y="1998861"/>
            <a:ext cx="141577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CodeSystem: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Extension: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Instance: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Invariant: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Mapping: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Profile: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RuleSet: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</a:rPr>
              <a:t>ValueS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et: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D88411-BAD6-43C7-B9B1-5E2E42F24E0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120486" y="2194393"/>
            <a:ext cx="1078485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5D2EB6-4F87-49AD-AB4A-1F5C703C8970}"/>
              </a:ext>
            </a:extLst>
          </p:cNvPr>
          <p:cNvSpPr txBox="1"/>
          <p:nvPr/>
        </p:nvSpPr>
        <p:spPr>
          <a:xfrm>
            <a:off x="7889644" y="3829704"/>
            <a:ext cx="1255472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Assignment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Cardinality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Contains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Flag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Insert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Obeys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F6C5D-1151-42C9-9022-675D5FF937EF}"/>
              </a:ext>
            </a:extLst>
          </p:cNvPr>
          <p:cNvSpPr txBox="1"/>
          <p:nvPr/>
        </p:nvSpPr>
        <p:spPr>
          <a:xfrm>
            <a:off x="7894048" y="2122885"/>
            <a:ext cx="126669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Description: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Id: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InstanceOf: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Parent: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Title: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Usage: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06023D-D75A-49FD-B763-975EC68FC568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>
            <a:off x="7407258" y="2907715"/>
            <a:ext cx="486790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012880-2ED9-42CE-BBFA-7EE0A14506E5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>
            <a:off x="7407259" y="4876145"/>
            <a:ext cx="482385" cy="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934096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FD671EA-8F30-4650-A6AF-8AF17430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82" y="1366017"/>
            <a:ext cx="9837348" cy="539676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CBEF0-7633-4D3B-85EF-7311FF2BC2A2}"/>
              </a:ext>
            </a:extLst>
          </p:cNvPr>
          <p:cNvGrpSpPr/>
          <p:nvPr/>
        </p:nvGrpSpPr>
        <p:grpSpPr>
          <a:xfrm>
            <a:off x="4316717" y="5948894"/>
            <a:ext cx="3035549" cy="553998"/>
            <a:chOff x="4316717" y="6005538"/>
            <a:chExt cx="3035549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11976-1493-4E2D-A091-34C06BF94841}"/>
                </a:ext>
              </a:extLst>
            </p:cNvPr>
            <p:cNvSpPr txBox="1"/>
            <p:nvPr/>
          </p:nvSpPr>
          <p:spPr>
            <a:xfrm>
              <a:off x="5476147" y="6005538"/>
              <a:ext cx="1876119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Quantity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5906C7-1E35-4AFF-8B50-EF7508998C80}"/>
                </a:ext>
              </a:extLst>
            </p:cNvPr>
            <p:cNvSpPr/>
            <p:nvPr/>
          </p:nvSpPr>
          <p:spPr>
            <a:xfrm flipV="1">
              <a:off x="4316717" y="6161669"/>
              <a:ext cx="1142999" cy="31924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10E239-95CD-42F6-AF16-2DA4C393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6" y="688218"/>
            <a:ext cx="10515600" cy="886732"/>
          </a:xfrm>
        </p:spPr>
        <p:txBody>
          <a:bodyPr/>
          <a:lstStyle/>
          <a:p>
            <a:r>
              <a:rPr lang="en-US"/>
              <a:t>Add an Instance (Example):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290EF3-78F9-4EF3-8F33-CAA483C3C5B0}"/>
              </a:ext>
            </a:extLst>
          </p:cNvPr>
          <p:cNvGrpSpPr/>
          <p:nvPr/>
        </p:nvGrpSpPr>
        <p:grpSpPr>
          <a:xfrm>
            <a:off x="2341604" y="2874783"/>
            <a:ext cx="2314739" cy="553998"/>
            <a:chOff x="2341604" y="2931427"/>
            <a:chExt cx="2314739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AA598E-EDB2-4649-A513-D41730D484EE}"/>
                </a:ext>
              </a:extLst>
            </p:cNvPr>
            <p:cNvSpPr txBox="1"/>
            <p:nvPr/>
          </p:nvSpPr>
          <p:spPr>
            <a:xfrm>
              <a:off x="3552569" y="2931427"/>
              <a:ext cx="1103774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c</a:t>
              </a:r>
              <a:r>
                <a:rPr lang="en-US" sz="3000" b="0">
                  <a:solidFill>
                    <a:srgbClr val="FFFF00"/>
                  </a:solidFill>
                </a:rPr>
                <a:t>ode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EDD44-1BE9-43A1-B339-4810C2E804AA}"/>
                </a:ext>
              </a:extLst>
            </p:cNvPr>
            <p:cNvSpPr/>
            <p:nvPr/>
          </p:nvSpPr>
          <p:spPr>
            <a:xfrm flipV="1">
              <a:off x="2341604" y="3080526"/>
              <a:ext cx="1142999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92E1BD-1119-4CE8-B045-024792C34B90}"/>
              </a:ext>
            </a:extLst>
          </p:cNvPr>
          <p:cNvGrpSpPr/>
          <p:nvPr/>
        </p:nvGrpSpPr>
        <p:grpSpPr>
          <a:xfrm>
            <a:off x="4458730" y="3082996"/>
            <a:ext cx="6477000" cy="849526"/>
            <a:chOff x="4458730" y="3139640"/>
            <a:chExt cx="6477000" cy="84952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FBC6AC-BEAA-4074-AB95-BC51C5588930}"/>
                </a:ext>
              </a:extLst>
            </p:cNvPr>
            <p:cNvSpPr/>
            <p:nvPr/>
          </p:nvSpPr>
          <p:spPr>
            <a:xfrm flipV="1">
              <a:off x="4458730" y="3622163"/>
              <a:ext cx="6477000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9AE64B-A18B-49C3-BE00-C4F493CFCBF5}"/>
                </a:ext>
              </a:extLst>
            </p:cNvPr>
            <p:cNvSpPr txBox="1"/>
            <p:nvPr/>
          </p:nvSpPr>
          <p:spPr>
            <a:xfrm>
              <a:off x="6857905" y="3139640"/>
              <a:ext cx="2992491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CodeableConcept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DB004-D76C-4C89-BCF9-FCA9890CA0A8}"/>
              </a:ext>
            </a:extLst>
          </p:cNvPr>
          <p:cNvGrpSpPr/>
          <p:nvPr/>
        </p:nvGrpSpPr>
        <p:grpSpPr>
          <a:xfrm>
            <a:off x="1933831" y="1366017"/>
            <a:ext cx="3447537" cy="2550024"/>
            <a:chOff x="1933831" y="1422661"/>
            <a:chExt cx="3447537" cy="25500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791242-047F-47A6-AC37-9EECBA8CA979}"/>
                </a:ext>
              </a:extLst>
            </p:cNvPr>
            <p:cNvSpPr/>
            <p:nvPr/>
          </p:nvSpPr>
          <p:spPr>
            <a:xfrm flipV="1">
              <a:off x="1933831" y="1422661"/>
              <a:ext cx="871153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7B8CF3-527D-42C0-818C-1AD7EBB8FE1C}"/>
                </a:ext>
              </a:extLst>
            </p:cNvPr>
            <p:cNvSpPr/>
            <p:nvPr/>
          </p:nvSpPr>
          <p:spPr>
            <a:xfrm flipV="1">
              <a:off x="4458730" y="3605682"/>
              <a:ext cx="922638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7962ECF-E69E-4DA8-9D33-2F11C022BEBD}"/>
                </a:ext>
              </a:extLst>
            </p:cNvPr>
            <p:cNvCxnSpPr/>
            <p:nvPr/>
          </p:nvCxnSpPr>
          <p:spPr>
            <a:xfrm>
              <a:off x="2804984" y="1789664"/>
              <a:ext cx="1653746" cy="1832500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5C68EE7-4620-4AD1-9F12-760ADF3FA3E7}"/>
              </a:ext>
            </a:extLst>
          </p:cNvPr>
          <p:cNvSpPr txBox="1"/>
          <p:nvPr/>
        </p:nvSpPr>
        <p:spPr>
          <a:xfrm>
            <a:off x="7943336" y="1281141"/>
            <a:ext cx="2811255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FF00"/>
                </a:solidFill>
              </a:rPr>
              <a:t>Global Alias</a:t>
            </a:r>
            <a:endParaRPr lang="en-US" sz="3000" b="0" dirty="0">
              <a:solidFill>
                <a:srgbClr val="FFFF00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5520D5-E2D3-4A24-AEFB-9AC1DA34D03D}"/>
              </a:ext>
            </a:extLst>
          </p:cNvPr>
          <p:cNvGrpSpPr/>
          <p:nvPr/>
        </p:nvGrpSpPr>
        <p:grpSpPr>
          <a:xfrm>
            <a:off x="1167714" y="4964619"/>
            <a:ext cx="7186550" cy="903892"/>
            <a:chOff x="1167714" y="5021263"/>
            <a:chExt cx="7186550" cy="90389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0169DB-70FC-400F-A7CF-A8294052074A}"/>
                </a:ext>
              </a:extLst>
            </p:cNvPr>
            <p:cNvSpPr/>
            <p:nvPr/>
          </p:nvSpPr>
          <p:spPr>
            <a:xfrm flipV="1">
              <a:off x="1167714" y="5558152"/>
              <a:ext cx="5943600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EFC483-7885-4A74-BFFD-2F284E8ACFE9}"/>
                </a:ext>
              </a:extLst>
            </p:cNvPr>
            <p:cNvSpPr txBox="1"/>
            <p:nvPr/>
          </p:nvSpPr>
          <p:spPr>
            <a:xfrm>
              <a:off x="5623327" y="5021263"/>
              <a:ext cx="2730937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Nested path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11457D-6C6C-4F05-BC8C-85747EDDE0E6}"/>
              </a:ext>
            </a:extLst>
          </p:cNvPr>
          <p:cNvGrpSpPr/>
          <p:nvPr/>
        </p:nvGrpSpPr>
        <p:grpSpPr>
          <a:xfrm>
            <a:off x="1132656" y="4142105"/>
            <a:ext cx="7090904" cy="885422"/>
            <a:chOff x="1132656" y="4198749"/>
            <a:chExt cx="7090904" cy="8854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2C6E04-1BD5-415C-A8D3-87C7F7630504}"/>
                </a:ext>
              </a:extLst>
            </p:cNvPr>
            <p:cNvSpPr/>
            <p:nvPr/>
          </p:nvSpPr>
          <p:spPr>
            <a:xfrm flipV="1">
              <a:off x="1132656" y="4717168"/>
              <a:ext cx="5943600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65654B-5CD0-43BB-98FC-7B88103D1B26}"/>
                </a:ext>
              </a:extLst>
            </p:cNvPr>
            <p:cNvSpPr txBox="1"/>
            <p:nvPr/>
          </p:nvSpPr>
          <p:spPr>
            <a:xfrm>
              <a:off x="5492623" y="4198749"/>
              <a:ext cx="2730937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Reference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A84C-D963-4881-92B6-3602C7B0288A}"/>
              </a:ext>
            </a:extLst>
          </p:cNvPr>
          <p:cNvGrpSpPr/>
          <p:nvPr/>
        </p:nvGrpSpPr>
        <p:grpSpPr>
          <a:xfrm>
            <a:off x="1098381" y="1937258"/>
            <a:ext cx="9393812" cy="1180120"/>
            <a:chOff x="1098381" y="1937258"/>
            <a:chExt cx="9393812" cy="11801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F6C4E8-EC91-4664-A064-C241EDF4B0CC}"/>
                </a:ext>
              </a:extLst>
            </p:cNvPr>
            <p:cNvSpPr txBox="1"/>
            <p:nvPr/>
          </p:nvSpPr>
          <p:spPr>
            <a:xfrm>
              <a:off x="8067706" y="2050900"/>
              <a:ext cx="2424487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Declaration and Keywords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5E39F2-3541-4E93-834C-0672CD7DDD2A}"/>
                </a:ext>
              </a:extLst>
            </p:cNvPr>
            <p:cNvSpPr/>
            <p:nvPr/>
          </p:nvSpPr>
          <p:spPr>
            <a:xfrm flipV="1">
              <a:off x="1098381" y="1937258"/>
              <a:ext cx="6844955" cy="118012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D398E9-16A5-4175-ACB2-8B147AC673AA}"/>
              </a:ext>
            </a:extLst>
          </p:cNvPr>
          <p:cNvGrpSpPr/>
          <p:nvPr/>
        </p:nvGrpSpPr>
        <p:grpSpPr>
          <a:xfrm>
            <a:off x="1098381" y="3147690"/>
            <a:ext cx="9760119" cy="3533665"/>
            <a:chOff x="1098381" y="1937258"/>
            <a:chExt cx="8787916" cy="11801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F4F572-6DDF-468C-A436-A9FD8C50E5E3}"/>
                </a:ext>
              </a:extLst>
            </p:cNvPr>
            <p:cNvSpPr txBox="1"/>
            <p:nvPr/>
          </p:nvSpPr>
          <p:spPr>
            <a:xfrm>
              <a:off x="8137849" y="2303711"/>
              <a:ext cx="1099356" cy="18084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Rules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255E8-6989-4023-B430-2B6A53D528A5}"/>
                </a:ext>
              </a:extLst>
            </p:cNvPr>
            <p:cNvSpPr/>
            <p:nvPr/>
          </p:nvSpPr>
          <p:spPr>
            <a:xfrm flipV="1">
              <a:off x="1098381" y="1937258"/>
              <a:ext cx="8787916" cy="118012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21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0B0695-D3CC-42C5-819F-55DF4001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00" y="1701007"/>
            <a:ext cx="8509331" cy="293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96609-2F95-4265-B90A-30FAB67F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450"/>
            <a:ext cx="10515600" cy="572258"/>
          </a:xfrm>
        </p:spPr>
        <p:txBody>
          <a:bodyPr/>
          <a:lstStyle/>
          <a:p>
            <a:r>
              <a:rPr lang="en-US"/>
              <a:t>Define an Extension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BB3C85-F6D6-4A98-BE06-B8F0DDECA9E2}"/>
              </a:ext>
            </a:extLst>
          </p:cNvPr>
          <p:cNvGrpSpPr/>
          <p:nvPr/>
        </p:nvGrpSpPr>
        <p:grpSpPr>
          <a:xfrm>
            <a:off x="2130999" y="2484854"/>
            <a:ext cx="8348641" cy="1223464"/>
            <a:chOff x="2069757" y="2211707"/>
            <a:chExt cx="7333733" cy="12234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7688D4-9D6D-42B0-8807-D6463570E5E9}"/>
                </a:ext>
              </a:extLst>
            </p:cNvPr>
            <p:cNvSpPr txBox="1"/>
            <p:nvPr/>
          </p:nvSpPr>
          <p:spPr>
            <a:xfrm>
              <a:off x="5449332" y="2211707"/>
              <a:ext cx="3954158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Metadata (caret rule)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22C032-1FA0-4FC4-90F8-D836AAAAB659}"/>
                </a:ext>
              </a:extLst>
            </p:cNvPr>
            <p:cNvSpPr/>
            <p:nvPr/>
          </p:nvSpPr>
          <p:spPr>
            <a:xfrm flipV="1">
              <a:off x="2069757" y="3068168"/>
              <a:ext cx="1878225" cy="367003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10816E-1831-409E-AA51-142921C78EA6}"/>
                </a:ext>
              </a:extLst>
            </p:cNvPr>
            <p:cNvCxnSpPr>
              <a:cxnSpLocks/>
              <a:stCxn id="6" idx="1"/>
              <a:endCxn id="11" idx="3"/>
            </p:cNvCxnSpPr>
            <p:nvPr/>
          </p:nvCxnSpPr>
          <p:spPr>
            <a:xfrm flipH="1">
              <a:off x="3947982" y="2488706"/>
              <a:ext cx="1501350" cy="762963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EA8029-B49B-4137-B87F-C861FCCFEF06}"/>
              </a:ext>
            </a:extLst>
          </p:cNvPr>
          <p:cNvGrpSpPr/>
          <p:nvPr/>
        </p:nvGrpSpPr>
        <p:grpSpPr>
          <a:xfrm>
            <a:off x="838200" y="4844271"/>
            <a:ext cx="10515600" cy="1244257"/>
            <a:chOff x="838200" y="4844271"/>
            <a:chExt cx="10515600" cy="12442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3CFD69-6590-4ADC-BFB1-F52BFF8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271" y="5660296"/>
              <a:ext cx="8361406" cy="428232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BD3D3FF9-8EA0-4C9C-A39E-D2F10AB90B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4844271"/>
              <a:ext cx="10515600" cy="57225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rgbClr val="0091B9"/>
                  </a:solidFill>
                  <a:latin typeface="Calibri" charset="0"/>
                  <a:ea typeface="Calibri" charset="0"/>
                  <a:cs typeface="Calibri" charset="0"/>
                </a:defRPr>
              </a:lvl1pPr>
            </a:lstStyle>
            <a:p>
              <a:r>
                <a:rPr lang="en-US"/>
                <a:t>Add it to profile with "extension contains" rule: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D774A-A11D-4627-9FE5-B77B23A2902A}"/>
              </a:ext>
            </a:extLst>
          </p:cNvPr>
          <p:cNvGrpSpPr/>
          <p:nvPr/>
        </p:nvGrpSpPr>
        <p:grpSpPr>
          <a:xfrm>
            <a:off x="1761572" y="1651406"/>
            <a:ext cx="8718068" cy="1629119"/>
            <a:chOff x="1098381" y="1900199"/>
            <a:chExt cx="9393812" cy="12171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BAAA11-5D51-483D-A395-9CF9359DA40C}"/>
                </a:ext>
              </a:extLst>
            </p:cNvPr>
            <p:cNvSpPr txBox="1"/>
            <p:nvPr/>
          </p:nvSpPr>
          <p:spPr>
            <a:xfrm>
              <a:off x="8067707" y="1900199"/>
              <a:ext cx="2424486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Declaration and Keywords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ADA45E-EDE4-4151-9935-4202742AFB52}"/>
                </a:ext>
              </a:extLst>
            </p:cNvPr>
            <p:cNvSpPr/>
            <p:nvPr/>
          </p:nvSpPr>
          <p:spPr>
            <a:xfrm flipV="1">
              <a:off x="1098381" y="1937258"/>
              <a:ext cx="6969326" cy="118012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116149-C880-4F3D-BDA5-17917B5CEB0E}"/>
              </a:ext>
            </a:extLst>
          </p:cNvPr>
          <p:cNvGrpSpPr/>
          <p:nvPr/>
        </p:nvGrpSpPr>
        <p:grpSpPr>
          <a:xfrm>
            <a:off x="1759030" y="3280525"/>
            <a:ext cx="8410064" cy="1309233"/>
            <a:chOff x="1759030" y="3141511"/>
            <a:chExt cx="8410064" cy="1448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114F3D-CEFD-43BC-9F05-CF3A983A9A6C}"/>
                </a:ext>
              </a:extLst>
            </p:cNvPr>
            <p:cNvSpPr txBox="1"/>
            <p:nvPr/>
          </p:nvSpPr>
          <p:spPr>
            <a:xfrm>
              <a:off x="8667744" y="3480919"/>
              <a:ext cx="1501350" cy="55399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Rules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262A70-B7B3-48FA-ACCA-8363F56E8C9B}"/>
                </a:ext>
              </a:extLst>
            </p:cNvPr>
            <p:cNvSpPr/>
            <p:nvPr/>
          </p:nvSpPr>
          <p:spPr>
            <a:xfrm flipV="1">
              <a:off x="1759030" y="3141511"/>
              <a:ext cx="8278647" cy="1448247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11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93DE-1A8A-497E-969C-DC5CA7D9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TreatmentIntentVS value set: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30A69-90A8-430C-861E-1ACB2DEA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9139"/>
            <a:ext cx="10774680" cy="41458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071063-E77E-4E12-97E6-E2D0A6AB00C6}"/>
              </a:ext>
            </a:extLst>
          </p:cNvPr>
          <p:cNvGrpSpPr/>
          <p:nvPr/>
        </p:nvGrpSpPr>
        <p:grpSpPr>
          <a:xfrm>
            <a:off x="838200" y="2294502"/>
            <a:ext cx="7954724" cy="1493726"/>
            <a:chOff x="1098381" y="1900199"/>
            <a:chExt cx="9393812" cy="12171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6DF1AE-B2F8-43D1-910B-D526FCDBE892}"/>
                </a:ext>
              </a:extLst>
            </p:cNvPr>
            <p:cNvSpPr txBox="1"/>
            <p:nvPr/>
          </p:nvSpPr>
          <p:spPr>
            <a:xfrm>
              <a:off x="8067706" y="1900199"/>
              <a:ext cx="2424487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solidFill>
                    <a:srgbClr val="FFFF00"/>
                  </a:solidFill>
                </a:rPr>
                <a:t>Declaration and Keywords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9B5175-E6DF-4870-A113-73F0618C9622}"/>
                </a:ext>
              </a:extLst>
            </p:cNvPr>
            <p:cNvSpPr/>
            <p:nvPr/>
          </p:nvSpPr>
          <p:spPr>
            <a:xfrm flipV="1">
              <a:off x="1098381" y="1937258"/>
              <a:ext cx="6844955" cy="118012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3AA0F-5775-42DE-91F7-3FB0DAAD71BE}"/>
              </a:ext>
            </a:extLst>
          </p:cNvPr>
          <p:cNvGrpSpPr/>
          <p:nvPr/>
        </p:nvGrpSpPr>
        <p:grpSpPr>
          <a:xfrm>
            <a:off x="838200" y="3717890"/>
            <a:ext cx="10774680" cy="2257093"/>
            <a:chOff x="1759030" y="3083581"/>
            <a:chExt cx="7644459" cy="15061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89BEBE-B0BC-4424-B3BB-7129877927CD}"/>
                </a:ext>
              </a:extLst>
            </p:cNvPr>
            <p:cNvSpPr txBox="1"/>
            <p:nvPr/>
          </p:nvSpPr>
          <p:spPr>
            <a:xfrm>
              <a:off x="7503334" y="3552891"/>
              <a:ext cx="761235" cy="369688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Rules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FF65D2-ADC4-4D08-AB4C-39D5FA911F73}"/>
                </a:ext>
              </a:extLst>
            </p:cNvPr>
            <p:cNvSpPr/>
            <p:nvPr/>
          </p:nvSpPr>
          <p:spPr>
            <a:xfrm flipV="1">
              <a:off x="1759030" y="3083581"/>
              <a:ext cx="7644459" cy="1506178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E9773-2473-40F0-86F8-52D6BD1B5F5D}"/>
              </a:ext>
            </a:extLst>
          </p:cNvPr>
          <p:cNvGrpSpPr/>
          <p:nvPr/>
        </p:nvGrpSpPr>
        <p:grpSpPr>
          <a:xfrm>
            <a:off x="838199" y="4846436"/>
            <a:ext cx="10124552" cy="1015663"/>
            <a:chOff x="838199" y="4846436"/>
            <a:chExt cx="10124552" cy="10156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2CFF07-ED69-497A-A791-EA2197980AD8}"/>
                </a:ext>
              </a:extLst>
            </p:cNvPr>
            <p:cNvSpPr/>
            <p:nvPr/>
          </p:nvSpPr>
          <p:spPr>
            <a:xfrm flipV="1">
              <a:off x="838199" y="4936232"/>
              <a:ext cx="6848789" cy="39210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81231-E3AB-4827-B9A0-BFC1F11010A0}"/>
                </a:ext>
              </a:extLst>
            </p:cNvPr>
            <p:cNvSpPr txBox="1"/>
            <p:nvPr/>
          </p:nvSpPr>
          <p:spPr>
            <a:xfrm>
              <a:off x="7852004" y="4846436"/>
              <a:ext cx="3110747" cy="1015663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FFFF00"/>
                  </a:solidFill>
                </a:rPr>
                <a:t>I</a:t>
              </a:r>
              <a:r>
                <a:rPr lang="en-US" sz="3000" b="0">
                  <a:solidFill>
                    <a:srgbClr val="FFFF00"/>
                  </a:solidFill>
                </a:rPr>
                <a:t>nclude a single code in VS</a:t>
              </a:r>
              <a:endParaRPr lang="en-US" sz="3000" b="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863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93DE-1A8A-497E-969C-DC5CA7D9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Intensional definition of a Value Set: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0FE0A-33AF-4A69-8C1F-B492201C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1" y="2067457"/>
            <a:ext cx="11762158" cy="23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345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49253C-3ED4-43B5-B790-666AE10E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9" t="308" r="729" b="7777"/>
          <a:stretch>
            <a:fillRect/>
          </a:stretch>
        </p:blipFill>
        <p:spPr>
          <a:xfrm>
            <a:off x="3302382" y="3163690"/>
            <a:ext cx="1732996" cy="2023645"/>
          </a:xfrm>
          <a:custGeom>
            <a:avLst/>
            <a:gdLst>
              <a:gd name="connsiteX0" fmla="*/ 880951 w 1761902"/>
              <a:gd name="connsiteY0" fmla="*/ 0 h 2057398"/>
              <a:gd name="connsiteX1" fmla="*/ 1761902 w 1761902"/>
              <a:gd name="connsiteY1" fmla="*/ 1028699 h 2057398"/>
              <a:gd name="connsiteX2" fmla="*/ 880951 w 1761902"/>
              <a:gd name="connsiteY2" fmla="*/ 2057398 h 2057398"/>
              <a:gd name="connsiteX3" fmla="*/ 0 w 1761902"/>
              <a:gd name="connsiteY3" fmla="*/ 1028699 h 2057398"/>
              <a:gd name="connsiteX4" fmla="*/ 880951 w 1761902"/>
              <a:gd name="connsiteY4" fmla="*/ 0 h 20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1902" h="2057398">
                <a:moveTo>
                  <a:pt x="880951" y="0"/>
                </a:moveTo>
                <a:cubicBezTo>
                  <a:pt x="1367487" y="0"/>
                  <a:pt x="1761902" y="460564"/>
                  <a:pt x="1761902" y="1028699"/>
                </a:cubicBezTo>
                <a:cubicBezTo>
                  <a:pt x="1761902" y="1596834"/>
                  <a:pt x="1367487" y="2057398"/>
                  <a:pt x="880951" y="2057398"/>
                </a:cubicBezTo>
                <a:cubicBezTo>
                  <a:pt x="394415" y="2057398"/>
                  <a:pt x="0" y="1596834"/>
                  <a:pt x="0" y="1028699"/>
                </a:cubicBezTo>
                <a:cubicBezTo>
                  <a:pt x="0" y="460564"/>
                  <a:pt x="394415" y="0"/>
                  <a:pt x="880951" y="0"/>
                </a:cubicBezTo>
                <a:close/>
              </a:path>
            </a:pathLst>
          </a:cu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607A43C-5B60-4250-865C-5BAA483438C5}"/>
              </a:ext>
            </a:extLst>
          </p:cNvPr>
          <p:cNvSpPr txBox="1">
            <a:spLocks/>
          </p:cNvSpPr>
          <p:nvPr/>
        </p:nvSpPr>
        <p:spPr>
          <a:xfrm>
            <a:off x="421532" y="1012725"/>
            <a:ext cx="5464175" cy="4224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Mark Kramer</a:t>
            </a:r>
          </a:p>
          <a:p>
            <a:pPr lvl="1"/>
            <a:r>
              <a:rPr lang="en-US" sz="2000"/>
              <a:t>Chief Engineer for Health Innovation Center</a:t>
            </a:r>
          </a:p>
          <a:p>
            <a:pPr marL="0" indent="0">
              <a:buFont typeface="Arial"/>
              <a:buNone/>
            </a:pPr>
            <a:r>
              <a:rPr lang="en-US"/>
              <a:t>Chris Moesel </a:t>
            </a:r>
          </a:p>
          <a:p>
            <a:pPr lvl="1"/>
            <a:r>
              <a:rPr lang="en-US" sz="2000"/>
              <a:t>Prinicipal Software Systems Engineer</a:t>
            </a:r>
          </a:p>
          <a:p>
            <a:pPr lvl="1"/>
            <a:endParaRPr lang="en-US" sz="200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BBCF5ED-30C5-473D-B41C-F3DF9AAC6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29" y="3184905"/>
            <a:ext cx="1732996" cy="199061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0D29C-A95F-4B75-B632-D6E4C06D6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55" t="20932" r="11146" b="21908"/>
          <a:stretch/>
        </p:blipFill>
        <p:spPr>
          <a:xfrm>
            <a:off x="6815164" y="1137706"/>
            <a:ext cx="1310313" cy="39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C2CD8-45E3-40CA-BD11-7C1B218CFBF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3144" y="3173452"/>
            <a:ext cx="1549357" cy="415070"/>
          </a:xfrm>
          <a:prstGeom prst="rect">
            <a:avLst/>
          </a:prstGeom>
          <a:ln w="19050">
            <a:solidFill>
              <a:srgbClr val="F2F2F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1BE24B-56E9-46F0-B537-8C6CA04292ED}"/>
              </a:ext>
            </a:extLst>
          </p:cNvPr>
          <p:cNvSpPr txBox="1"/>
          <p:nvPr/>
        </p:nvSpPr>
        <p:spPr>
          <a:xfrm>
            <a:off x="6723285" y="1662035"/>
            <a:ext cx="47709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/>
              <a:t>Non-profit R&amp;D funded by the US government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2F41C6-30B6-4B19-8D93-D2BEFC2267F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124" y="2303486"/>
            <a:ext cx="1512545" cy="312452"/>
          </a:xfrm>
          <a:prstGeom prst="rect">
            <a:avLst/>
          </a:prstGeom>
        </p:spPr>
      </p:pic>
      <p:pic>
        <p:nvPicPr>
          <p:cNvPr id="13" name="Picture 2" descr="Image result for inferno onc">
            <a:extLst>
              <a:ext uri="{FF2B5EF4-FFF2-40B4-BE49-F238E27FC236}">
                <a16:creationId xmlns:a16="http://schemas.microsoft.com/office/drawing/2014/main" id="{035446EB-D8BC-4549-A68D-4C053E6B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534" y="2131100"/>
            <a:ext cx="17430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217110-3072-4436-877A-81D1EC287F91}"/>
              </a:ext>
            </a:extLst>
          </p:cNvPr>
          <p:cNvGrpSpPr/>
          <p:nvPr/>
        </p:nvGrpSpPr>
        <p:grpSpPr>
          <a:xfrm>
            <a:off x="9571790" y="2830566"/>
            <a:ext cx="1255767" cy="1008576"/>
            <a:chOff x="6350000" y="5070000"/>
            <a:chExt cx="1682044" cy="157107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B4C859-1FB7-46D9-B359-1B6FFE9C9F92}"/>
                </a:ext>
              </a:extLst>
            </p:cNvPr>
            <p:cNvSpPr/>
            <p:nvPr/>
          </p:nvSpPr>
          <p:spPr>
            <a:xfrm>
              <a:off x="6350000" y="5070000"/>
              <a:ext cx="1682044" cy="1571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Clinical </a:t>
              </a:r>
            </a:p>
            <a:p>
              <a:pPr algn="ctr"/>
              <a:r>
                <a:rPr lang="en-US" sz="2000">
                  <a:solidFill>
                    <a:srgbClr val="C00000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Quality  </a:t>
              </a:r>
              <a:r>
                <a:rPr lang="en-US">
                  <a:solidFill>
                    <a:schemeClr val="accent1">
                      <a:lumMod val="75000"/>
                    </a:schemeClr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Language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9FF73C-F161-49F1-A3CE-A5CE62A22860}"/>
                </a:ext>
              </a:extLst>
            </p:cNvPr>
            <p:cNvCxnSpPr/>
            <p:nvPr/>
          </p:nvCxnSpPr>
          <p:spPr>
            <a:xfrm>
              <a:off x="6509730" y="5609345"/>
              <a:ext cx="138661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2A79681-C9B0-48D8-BF07-E7C48C42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534" y="3988055"/>
            <a:ext cx="4038600" cy="771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5CA22-C6D7-44C5-8ECC-1F2EF1C68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7237" y="4960639"/>
            <a:ext cx="2583193" cy="6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20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BBD9A9-5E84-40C5-B7E8-501B15D5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9" y="853363"/>
            <a:ext cx="4535315" cy="5562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0C60C5-5DC3-4A0B-9E2C-918F9D976547}"/>
              </a:ext>
            </a:extLst>
          </p:cNvPr>
          <p:cNvSpPr txBox="1"/>
          <p:nvPr/>
        </p:nvSpPr>
        <p:spPr>
          <a:xfrm>
            <a:off x="5401559" y="1079607"/>
            <a:ext cx="6532775" cy="48320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/>
              <a:t>One </a:t>
            </a:r>
            <a:r>
              <a:rPr lang="en-US" sz="2800" b="1"/>
              <a:t>.fsh</a:t>
            </a:r>
            <a:r>
              <a:rPr lang="en-US" sz="2800"/>
              <a:t> file - but can be split up arbitrarily</a:t>
            </a:r>
          </a:p>
          <a:p>
            <a:endParaRPr lang="en-US" sz="2800"/>
          </a:p>
          <a:p>
            <a:r>
              <a:rPr lang="en-US" sz="2800"/>
              <a:t>48 lines of FSH =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/>
              <a:t>1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1 Instance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1 Extension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1 Value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/>
          </a:p>
          <a:p>
            <a:r>
              <a:rPr lang="en-US" sz="2800"/>
              <a:t>FSH file(s) can be put under source code control in Github (branched, merged, full version management)</a:t>
            </a:r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293247098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128A7B-2530-49AA-BD05-3C0B074F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81" y="817176"/>
            <a:ext cx="10515600" cy="886732"/>
          </a:xfrm>
        </p:spPr>
        <p:txBody>
          <a:bodyPr/>
          <a:lstStyle/>
          <a:p>
            <a:r>
              <a:rPr lang="en-US"/>
              <a:t>Quick Reference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14AB5-2BAD-43F6-B134-32557B952958}"/>
              </a:ext>
            </a:extLst>
          </p:cNvPr>
          <p:cNvSpPr txBox="1"/>
          <p:nvPr/>
        </p:nvSpPr>
        <p:spPr>
          <a:xfrm>
            <a:off x="2570671" y="582570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Syntax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A4377-7AE0-4A36-B547-6A4830BB485F}"/>
              </a:ext>
            </a:extLst>
          </p:cNvPr>
          <p:cNvSpPr txBox="1"/>
          <p:nvPr/>
        </p:nvSpPr>
        <p:spPr>
          <a:xfrm>
            <a:off x="8677112" y="5825706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38F02-6940-4A9D-8FFC-41974B230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19" y="1595939"/>
            <a:ext cx="5535563" cy="415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A438E-C8AE-40ED-A23F-ACF311A8E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325" y="1595940"/>
            <a:ext cx="5535563" cy="4156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BE18A-CC9F-4990-A177-2F019222798E}"/>
              </a:ext>
            </a:extLst>
          </p:cNvPr>
          <p:cNvSpPr txBox="1"/>
          <p:nvPr/>
        </p:nvSpPr>
        <p:spPr>
          <a:xfrm>
            <a:off x="3382112" y="6161408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http://hl7.org/fhir/uv/shorthand/FSHQuickReference.pdf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20212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8B35C-7188-4952-8BB0-BBF3A1003C37}"/>
              </a:ext>
            </a:extLst>
          </p:cNvPr>
          <p:cNvSpPr txBox="1"/>
          <p:nvPr/>
        </p:nvSpPr>
        <p:spPr>
          <a:xfrm>
            <a:off x="1692604" y="1837812"/>
            <a:ext cx="376974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IG-root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ig.ini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input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ignoreWarnings.txt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images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myDocument.pdf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myGraphic.png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mySpreadsheet.xlsx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includes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menu.xml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resources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myOtherResources.json</a:t>
            </a:r>
          </a:p>
          <a:p>
            <a:r>
              <a:rPr lang="en-US" sz="1200">
                <a:latin typeface="Consolas" panose="020B0609020204030204" pitchFamily="49" charset="0"/>
              </a:rPr>
              <a:t>│   └── pagecontent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1_mySecondPage.md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2_myThirdPage.md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3_myFourthPage.md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└── index.md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package-list.json</a:t>
            </a:r>
          </a:p>
          <a:p>
            <a:r>
              <a:rPr lang="en-US" sz="1200">
                <a:latin typeface="Consolas" panose="020B0609020204030204" pitchFamily="49" charset="0"/>
              </a:rPr>
              <a:t>└── input-cache/publisher.jar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288523-C8AD-47E0-8FF1-5DFC2A5C2A86}"/>
              </a:ext>
            </a:extLst>
          </p:cNvPr>
          <p:cNvSpPr txBox="1"/>
          <p:nvPr/>
        </p:nvSpPr>
        <p:spPr>
          <a:xfrm>
            <a:off x="1442072" y="1346272"/>
            <a:ext cx="28360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/>
              <a:t>normal IG project structure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FA349EE1-8B69-4D92-991B-163515FF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35" y="617076"/>
            <a:ext cx="3942558" cy="728816"/>
          </a:xfrm>
        </p:spPr>
        <p:txBody>
          <a:bodyPr/>
          <a:lstStyle/>
          <a:p>
            <a:r>
              <a:rPr lang="en-US"/>
              <a:t>Directory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DFA71-9FDC-4528-BBC3-89934205202E}"/>
              </a:ext>
            </a:extLst>
          </p:cNvPr>
          <p:cNvSpPr txBox="1"/>
          <p:nvPr/>
        </p:nvSpPr>
        <p:spPr>
          <a:xfrm>
            <a:off x="6980186" y="1837812"/>
            <a:ext cx="37697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IG-root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ig.ini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sushi-config.yaml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├── input</a:t>
            </a:r>
          </a:p>
          <a:p>
            <a:r>
              <a:rPr lang="en-US" sz="1200">
                <a:latin typeface="Consolas" panose="020B0609020204030204" pitchFamily="49" charset="0"/>
              </a:rPr>
              <a:t>|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file1.fsh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file2.fsh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└── file3.fsh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ignoreWarnings.txt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images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myDocument.pdf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myGraphic.png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mySpreadsheet.xlsx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includes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menu.xml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resources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myOtherResources.json</a:t>
            </a:r>
          </a:p>
          <a:p>
            <a:r>
              <a:rPr lang="en-US" sz="1200">
                <a:latin typeface="Consolas" panose="020B0609020204030204" pitchFamily="49" charset="0"/>
              </a:rPr>
              <a:t>│   └── pagecontent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1_mySecondPage.md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2_myThirdPage.md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3_myFourthPage.md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└── index.md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package-list.json</a:t>
            </a:r>
          </a:p>
          <a:p>
            <a:r>
              <a:rPr lang="en-US" sz="1200">
                <a:latin typeface="Consolas" panose="020B0609020204030204" pitchFamily="49" charset="0"/>
              </a:rPr>
              <a:t>└── input-cache/publisher.jar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1CE4A-40DC-4F00-A774-B75782E33241}"/>
              </a:ext>
            </a:extLst>
          </p:cNvPr>
          <p:cNvSpPr txBox="1"/>
          <p:nvPr/>
        </p:nvSpPr>
        <p:spPr>
          <a:xfrm>
            <a:off x="6729654" y="1346272"/>
            <a:ext cx="26230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/>
              <a:t>IG project structure</a:t>
            </a:r>
            <a:r>
              <a:rPr lang="en-US" b="1">
                <a:solidFill>
                  <a:srgbClr val="FF0000"/>
                </a:solidFill>
              </a:rPr>
              <a:t> + FSH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0F88B44-2485-4AA3-ACDC-C1FCD4608DCC}"/>
              </a:ext>
            </a:extLst>
          </p:cNvPr>
          <p:cNvSpPr/>
          <p:nvPr/>
        </p:nvSpPr>
        <p:spPr>
          <a:xfrm>
            <a:off x="5031629" y="3101196"/>
            <a:ext cx="1443487" cy="3278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4F26F-1272-4E4B-89C3-A74A0C0BFFF9}"/>
              </a:ext>
            </a:extLst>
          </p:cNvPr>
          <p:cNvSpPr txBox="1"/>
          <p:nvPr/>
        </p:nvSpPr>
        <p:spPr>
          <a:xfrm>
            <a:off x="5330346" y="2746847"/>
            <a:ext cx="846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+ FSH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4826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68AF-284C-4281-9723-5230FB52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File: sushi-config.yaml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A0200-9B53-4F05-90C6-630B94A26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90" y="2440183"/>
            <a:ext cx="6007444" cy="2946277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id:</a:t>
            </a:r>
            <a:r>
              <a:rPr lang="en-US" sz="1400">
                <a:latin typeface="Consolas" panose="020B0609020204030204" pitchFamily="49" charset="0"/>
              </a:rPr>
              <a:t> fhir.example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canonical:</a:t>
            </a:r>
            <a:r>
              <a:rPr lang="en-US" sz="1400">
                <a:latin typeface="Consolas" panose="020B0609020204030204" pitchFamily="49" charset="0"/>
              </a:rPr>
              <a:t> http://hl7.org/fhir/example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name:</a:t>
            </a:r>
            <a:r>
              <a:rPr lang="en-US" sz="1400">
                <a:latin typeface="Consolas" panose="020B0609020204030204" pitchFamily="49" charset="0"/>
              </a:rPr>
              <a:t> ExampleIG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title:</a:t>
            </a:r>
            <a:r>
              <a:rPr lang="en-US" sz="1400">
                <a:latin typeface="Consolas" panose="020B0609020204030204" pitchFamily="49" charset="0"/>
              </a:rPr>
              <a:t> "Example IG Version 0.1.0"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description:</a:t>
            </a:r>
            <a:r>
              <a:rPr lang="en-US" sz="1400">
                <a:latin typeface="Consolas" panose="020B0609020204030204" pitchFamily="49" charset="0"/>
              </a:rPr>
              <a:t> "An example IG that demonstrates FSH grammar"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status:</a:t>
            </a:r>
            <a:r>
              <a:rPr lang="en-US" sz="1400">
                <a:latin typeface="Consolas" panose="020B0609020204030204" pitchFamily="49" charset="0"/>
              </a:rPr>
              <a:t> draft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license:</a:t>
            </a:r>
            <a:r>
              <a:rPr lang="en-US" sz="1400">
                <a:latin typeface="Consolas" panose="020B0609020204030204" pitchFamily="49" charset="0"/>
              </a:rPr>
              <a:t> CC0-1.0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version:</a:t>
            </a:r>
            <a:r>
              <a:rPr lang="en-US" sz="1400">
                <a:latin typeface="Consolas" panose="020B0609020204030204" pitchFamily="49" charset="0"/>
              </a:rPr>
              <a:t> 0.1.0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fhirVersion:</a:t>
            </a:r>
            <a:r>
              <a:rPr lang="en-US" sz="1400">
                <a:latin typeface="Consolas" panose="020B0609020204030204" pitchFamily="49" charset="0"/>
              </a:rPr>
              <a:t> 4.0.1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copyrightYear:</a:t>
            </a:r>
            <a:r>
              <a:rPr lang="en-US" sz="1400">
                <a:latin typeface="Consolas" panose="020B0609020204030204" pitchFamily="49" charset="0"/>
              </a:rPr>
              <a:t> 2020+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releaseLabel:</a:t>
            </a:r>
            <a:r>
              <a:rPr lang="en-US" sz="1400">
                <a:latin typeface="Consolas" panose="020B0609020204030204" pitchFamily="49" charset="0"/>
              </a:rPr>
              <a:t> ci-build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dependencies: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latin typeface="Consolas" panose="020B0609020204030204" pitchFamily="49" charset="0"/>
              </a:rPr>
              <a:t>  hl7.fhir.us.core: 3.1.0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7ED53-2183-4273-9BB1-178E9CBF592B}"/>
              </a:ext>
            </a:extLst>
          </p:cNvPr>
          <p:cNvSpPr txBox="1"/>
          <p:nvPr/>
        </p:nvSpPr>
        <p:spPr>
          <a:xfrm>
            <a:off x="1889090" y="1808703"/>
            <a:ext cx="592643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000" b="0"/>
              <a:t>Include in top level project directory: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8DB9E-D03E-491C-96A0-8C42DF3A7B79}"/>
              </a:ext>
            </a:extLst>
          </p:cNvPr>
          <p:cNvSpPr txBox="1"/>
          <p:nvPr/>
        </p:nvSpPr>
        <p:spPr>
          <a:xfrm>
            <a:off x="1889090" y="5800449"/>
            <a:ext cx="674203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0"/>
              <a:t>See </a:t>
            </a:r>
            <a:r>
              <a:rPr lang="en-US" sz="2400" b="0">
                <a:hlinkClick r:id="rId2"/>
              </a:rPr>
              <a:t>https://fshschool.org/docs/sushi/configuration/</a:t>
            </a:r>
            <a:r>
              <a:rPr lang="en-US" sz="2400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55339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A11-2F14-44C7-B115-069219CA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SUSHI from the Command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E056E-6817-41B7-8A62-BFB39C502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95" y="1997236"/>
            <a:ext cx="10515600" cy="4225143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First install SUSHI:  </a:t>
            </a:r>
            <a:r>
              <a:rPr lang="en-US" sz="2400">
                <a:latin typeface="Consolas" panose="020B0609020204030204" pitchFamily="49" charset="0"/>
              </a:rPr>
              <a:t>npm install -g fsh-sushi</a:t>
            </a:r>
          </a:p>
          <a:p>
            <a:r>
              <a:rPr lang="en-US" sz="2400"/>
              <a:t>See </a:t>
            </a:r>
            <a:r>
              <a:rPr lang="en-US" sz="2400">
                <a:hlinkClick r:id="rId2"/>
              </a:rPr>
              <a:t>https://fshschool.org/docs/sushi/installation/</a:t>
            </a:r>
            <a:r>
              <a:rPr lang="en-US" sz="2400"/>
              <a:t> for more information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Open a command window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Navigate to the project root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type 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</a:rPr>
              <a:t>sushi</a:t>
            </a:r>
            <a:r>
              <a:rPr lang="en-US"/>
              <a:t> at the prompt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954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8B35C-7188-4952-8BB0-BBF3A1003C37}"/>
              </a:ext>
            </a:extLst>
          </p:cNvPr>
          <p:cNvSpPr txBox="1"/>
          <p:nvPr/>
        </p:nvSpPr>
        <p:spPr>
          <a:xfrm>
            <a:off x="941468" y="1573471"/>
            <a:ext cx="37697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IG-root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ig.ini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sushi-config.yaml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├── input</a:t>
            </a:r>
          </a:p>
          <a:p>
            <a:r>
              <a:rPr lang="en-US" sz="1200">
                <a:latin typeface="Consolas" panose="020B0609020204030204" pitchFamily="49" charset="0"/>
              </a:rPr>
              <a:t>|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file1.fsh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file2.fsh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└── file3.fsh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ignoreWarnings.txt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images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myDocument.pdf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myGraphic.png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mySpreadsheet.xlsx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includes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menu.xml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resources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myOtherResources.json</a:t>
            </a:r>
          </a:p>
          <a:p>
            <a:r>
              <a:rPr lang="en-US" sz="1200">
                <a:latin typeface="Consolas" panose="020B0609020204030204" pitchFamily="49" charset="0"/>
              </a:rPr>
              <a:t>│   └── pagecontent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1_mySecondPage.md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2_myThirdPage.md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3_myFourthPage.md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└── index.md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package-list.json</a:t>
            </a:r>
          </a:p>
          <a:p>
            <a:r>
              <a:rPr lang="en-US" sz="1200">
                <a:latin typeface="Consolas" panose="020B0609020204030204" pitchFamily="49" charset="0"/>
              </a:rPr>
              <a:t>└── input-cache/publisher.jar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8D20-8035-4B6D-AD84-B0896F706736}"/>
              </a:ext>
            </a:extLst>
          </p:cNvPr>
          <p:cNvSpPr txBox="1"/>
          <p:nvPr/>
        </p:nvSpPr>
        <p:spPr>
          <a:xfrm>
            <a:off x="6346532" y="1839312"/>
            <a:ext cx="4994693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IG-root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fsh-generated</a:t>
            </a:r>
          </a:p>
          <a:p>
            <a:r>
              <a:rPr lang="en-US" sz="1200">
                <a:latin typeface="Consolas" panose="020B0609020204030204" pitchFamily="49" charset="0"/>
              </a:rPr>
              <a:t>|   └──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resources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CodeSystem-myCodeSystem.json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Patient-myPatient-example.json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StructureDefinition-myExtension.json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StructureDefinition-myProfile.json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ValueSet-myValueSet.json</a:t>
            </a:r>
          </a:p>
          <a:p>
            <a:r>
              <a:rPr lang="en-US" sz="1200">
                <a:latin typeface="Consolas" panose="020B0609020204030204" pitchFamily="49" charset="0"/>
              </a:rPr>
              <a:t>|       └──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ImplementationGuide-myIG.json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ig.ini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sushi-config.yaml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input</a:t>
            </a:r>
          </a:p>
          <a:p>
            <a:r>
              <a:rPr lang="en-US" sz="1200">
                <a:latin typeface="Consolas" panose="020B0609020204030204" pitchFamily="49" charset="0"/>
              </a:rPr>
              <a:t>|   ├── fsh</a:t>
            </a:r>
          </a:p>
          <a:p>
            <a:r>
              <a:rPr lang="en-US" sz="1400">
                <a:latin typeface="Consolas" panose="020B0609020204030204" pitchFamily="49" charset="0"/>
              </a:rPr>
              <a:t>etc.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2D5512F-EB4B-4D7E-A94A-AB14E6394BDA}"/>
              </a:ext>
            </a:extLst>
          </p:cNvPr>
          <p:cNvSpPr/>
          <p:nvPr/>
        </p:nvSpPr>
        <p:spPr>
          <a:xfrm>
            <a:off x="4468933" y="2958058"/>
            <a:ext cx="1443487" cy="3278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41F1C-8286-473B-A6A7-434A36FA8524}"/>
              </a:ext>
            </a:extLst>
          </p:cNvPr>
          <p:cNvSpPr txBox="1"/>
          <p:nvPr/>
        </p:nvSpPr>
        <p:spPr>
          <a:xfrm>
            <a:off x="4576625" y="2665799"/>
            <a:ext cx="11224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0"/>
              <a:t>run SUSHI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288523-C8AD-47E0-8FF1-5DFC2A5C2A86}"/>
              </a:ext>
            </a:extLst>
          </p:cNvPr>
          <p:cNvSpPr txBox="1"/>
          <p:nvPr/>
        </p:nvSpPr>
        <p:spPr>
          <a:xfrm>
            <a:off x="690936" y="1071867"/>
            <a:ext cx="33620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/>
              <a:t>normal IG project structure</a:t>
            </a:r>
            <a:r>
              <a:rPr lang="en-US" b="1">
                <a:solidFill>
                  <a:srgbClr val="FF0000"/>
                </a:solidFill>
              </a:rPr>
              <a:t> + FSH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B648D-8481-4B4F-B451-72D759185E9A}"/>
              </a:ext>
            </a:extLst>
          </p:cNvPr>
          <p:cNvSpPr txBox="1"/>
          <p:nvPr/>
        </p:nvSpPr>
        <p:spPr>
          <a:xfrm>
            <a:off x="7981856" y="1564944"/>
            <a:ext cx="40020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0"/>
              <a:t>New folder with generated FHIR artifacts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249C97-315C-498B-ABC8-BD2D23DAC00F}"/>
              </a:ext>
            </a:extLst>
          </p:cNvPr>
          <p:cNvCxnSpPr>
            <a:stCxn id="2" idx="1"/>
          </p:cNvCxnSpPr>
          <p:nvPr/>
        </p:nvCxnSpPr>
        <p:spPr>
          <a:xfrm flipH="1">
            <a:off x="7584586" y="1749610"/>
            <a:ext cx="397270" cy="26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1083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FF51-4F7F-4C71-A176-5439CB5D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" y="1088113"/>
            <a:ext cx="2255874" cy="1628237"/>
          </a:xfrm>
        </p:spPr>
        <p:txBody>
          <a:bodyPr/>
          <a:lstStyle/>
          <a:p>
            <a:r>
              <a:rPr lang="en-US" sz="3200"/>
              <a:t>SUSHI Command Window 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4333C-0A3C-4019-8820-4B40992A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643" y="645105"/>
            <a:ext cx="7591236" cy="606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026FB-7BD3-46CF-91BA-A1282118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2" y="3646969"/>
            <a:ext cx="11800496" cy="85168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9E63E4-86ED-4F04-9D82-A0D11F0C927C}"/>
              </a:ext>
            </a:extLst>
          </p:cNvPr>
          <p:cNvSpPr/>
          <p:nvPr/>
        </p:nvSpPr>
        <p:spPr>
          <a:xfrm>
            <a:off x="5781756" y="3522555"/>
            <a:ext cx="631179" cy="5502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6B09-2A27-40C2-9595-780BA64E5FC3}"/>
              </a:ext>
            </a:extLst>
          </p:cNvPr>
          <p:cNvSpPr txBox="1"/>
          <p:nvPr/>
        </p:nvSpPr>
        <p:spPr>
          <a:xfrm>
            <a:off x="253820" y="4748909"/>
            <a:ext cx="28616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/>
              <a:t>Error messages give a file number and line number</a:t>
            </a:r>
            <a:endParaRPr lang="en-US" sz="2400" b="0"/>
          </a:p>
        </p:txBody>
      </p:sp>
    </p:spTree>
    <p:extLst>
      <p:ext uri="{BB962C8B-B14F-4D97-AF65-F5344CB8AC3E}">
        <p14:creationId xmlns:p14="http://schemas.microsoft.com/office/powerpoint/2010/main" val="418373123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A11-2F14-44C7-B115-069219CA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3293"/>
            <a:ext cx="10515600" cy="663666"/>
          </a:xfrm>
        </p:spPr>
        <p:txBody>
          <a:bodyPr/>
          <a:lstStyle/>
          <a:p>
            <a:r>
              <a:rPr lang="en-US"/>
              <a:t>Running the IG Publisher (IGP)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E056E-6817-41B7-8A62-BFB39C502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95" y="1892040"/>
            <a:ext cx="10515600" cy="422514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/>
              <a:t>If you don't have them, obtain the scripts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_genonce</a:t>
            </a:r>
            <a:r>
              <a:rPr lang="en-US" sz="2000"/>
              <a:t> and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_updatePublisher</a:t>
            </a:r>
            <a:r>
              <a:rPr lang="en-US" sz="2000"/>
              <a:t> from the sample-ig project  (</a:t>
            </a:r>
            <a:r>
              <a:rPr lang="en-US" sz="2000">
                <a:hlinkClick r:id="rId2"/>
              </a:rPr>
              <a:t>https://github.com/FHIR/sample-ig/archive/master.zip</a:t>
            </a:r>
            <a:r>
              <a:rPr lang="en-US" sz="2000"/>
              <a:t>) and copy them to your root directory</a:t>
            </a:r>
          </a:p>
          <a:p>
            <a:r>
              <a:rPr lang="en-US" sz="2000"/>
              <a:t>See </a:t>
            </a:r>
            <a:r>
              <a:rPr lang="en-US" sz="2000">
                <a:hlinkClick r:id="rId3"/>
              </a:rPr>
              <a:t>https://fshschool.org/docs/sushi/running/#downloading-the-ig-publisher-scripts</a:t>
            </a:r>
            <a:endParaRPr lang="en-US" sz="2000"/>
          </a:p>
          <a:p>
            <a:endParaRPr lang="en-US" sz="2400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Open a command window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Run </a:t>
            </a:r>
            <a:r>
              <a:rPr lang="en-US" sz="2400">
                <a:latin typeface="Consolas" panose="020B0609020204030204" pitchFamily="49" charset="0"/>
              </a:rPr>
              <a:t>_updatePublisher</a:t>
            </a:r>
            <a:endParaRPr lang="en-US" sz="2400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Run </a:t>
            </a:r>
            <a:r>
              <a:rPr lang="en-US" sz="2400">
                <a:latin typeface="Consolas" panose="020B0609020204030204" pitchFamily="49" charset="0"/>
              </a:rPr>
              <a:t>_genonce</a:t>
            </a:r>
          </a:p>
          <a:p>
            <a:pPr marL="0" indent="0">
              <a:buNone/>
            </a:pPr>
            <a:endParaRPr lang="en-US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/>
              <a:t>SUSHI will run automatically if the ./input/fsh directory is found</a:t>
            </a:r>
          </a:p>
        </p:txBody>
      </p:sp>
    </p:spTree>
    <p:extLst>
      <p:ext uri="{BB962C8B-B14F-4D97-AF65-F5344CB8AC3E}">
        <p14:creationId xmlns:p14="http://schemas.microsoft.com/office/powerpoint/2010/main" val="13991873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8B35C-7188-4952-8BB0-BBF3A1003C37}"/>
              </a:ext>
            </a:extLst>
          </p:cNvPr>
          <p:cNvSpPr txBox="1"/>
          <p:nvPr/>
        </p:nvSpPr>
        <p:spPr>
          <a:xfrm>
            <a:off x="690936" y="1716609"/>
            <a:ext cx="37697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IG-root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ig.ini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sushi-config.yaml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├── input</a:t>
            </a:r>
          </a:p>
          <a:p>
            <a:r>
              <a:rPr lang="en-US" sz="1200">
                <a:latin typeface="Consolas" panose="020B0609020204030204" pitchFamily="49" charset="0"/>
              </a:rPr>
              <a:t>|   ├──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file1.fsh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├── file2.fsh</a:t>
            </a:r>
          </a:p>
          <a:p>
            <a:r>
              <a:rPr lang="en-US" sz="1200">
                <a:latin typeface="Consolas" panose="020B0609020204030204" pitchFamily="49" charset="0"/>
              </a:rPr>
              <a:t>|   |  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└── file3.fsh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ignoreWarnings.txt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images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myDocument.pdf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├── myGraphic.png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mySpreadsheet.xlsx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includes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menu.xml</a:t>
            </a:r>
          </a:p>
          <a:p>
            <a:r>
              <a:rPr lang="en-US" sz="1200">
                <a:latin typeface="Consolas" panose="020B0609020204030204" pitchFamily="49" charset="0"/>
              </a:rPr>
              <a:t>│   ├── resources</a:t>
            </a:r>
          </a:p>
          <a:p>
            <a:r>
              <a:rPr lang="en-US" sz="1200">
                <a:latin typeface="Consolas" panose="020B0609020204030204" pitchFamily="49" charset="0"/>
              </a:rPr>
              <a:t>│   │   └── myOtherResources.json</a:t>
            </a:r>
          </a:p>
          <a:p>
            <a:r>
              <a:rPr lang="en-US" sz="1200">
                <a:latin typeface="Consolas" panose="020B0609020204030204" pitchFamily="49" charset="0"/>
              </a:rPr>
              <a:t>│   └── pagecontent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1_mySecondPage.md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2_myThirdPage.md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├── 3_myFourthPage.md</a:t>
            </a:r>
          </a:p>
          <a:p>
            <a:r>
              <a:rPr lang="en-US" sz="1200">
                <a:latin typeface="Consolas" panose="020B0609020204030204" pitchFamily="49" charset="0"/>
              </a:rPr>
              <a:t>│       └── index.md</a:t>
            </a:r>
          </a:p>
          <a:p>
            <a:r>
              <a:rPr lang="en-US" sz="1200">
                <a:latin typeface="Consolas" panose="020B0609020204030204" pitchFamily="49" charset="0"/>
              </a:rPr>
              <a:t>├── package-list.json</a:t>
            </a:r>
          </a:p>
          <a:p>
            <a:r>
              <a:rPr lang="en-US" sz="1200">
                <a:latin typeface="Consolas" panose="020B0609020204030204" pitchFamily="49" charset="0"/>
              </a:rPr>
              <a:t>└── input-cache/publisher.jar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D641A8-B41C-4174-A824-4388A7F996ED}"/>
              </a:ext>
            </a:extLst>
          </p:cNvPr>
          <p:cNvSpPr/>
          <p:nvPr/>
        </p:nvSpPr>
        <p:spPr>
          <a:xfrm>
            <a:off x="4351329" y="3644489"/>
            <a:ext cx="1443487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E2DBC-15A7-4076-B705-FA311FA5FBAB}"/>
              </a:ext>
            </a:extLst>
          </p:cNvPr>
          <p:cNvSpPr txBox="1"/>
          <p:nvPr/>
        </p:nvSpPr>
        <p:spPr>
          <a:xfrm>
            <a:off x="6424178" y="2993215"/>
            <a:ext cx="386358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IG-root</a:t>
            </a:r>
          </a:p>
          <a:p>
            <a:r>
              <a:rPr lang="en-US" sz="1600">
                <a:latin typeface="Consolas" panose="020B0609020204030204" pitchFamily="49" charset="0"/>
              </a:rPr>
              <a:t>├──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fsh-generated</a:t>
            </a:r>
          </a:p>
          <a:p>
            <a:r>
              <a:rPr lang="en-US" sz="1600">
                <a:latin typeface="Consolas" panose="020B0609020204030204" pitchFamily="49" charset="0"/>
              </a:rPr>
              <a:t>├── output</a:t>
            </a:r>
          </a:p>
          <a:p>
            <a:r>
              <a:rPr lang="en-US" sz="1600">
                <a:latin typeface="Consolas" panose="020B0609020204030204" pitchFamily="49" charset="0"/>
              </a:rPr>
              <a:t>├── temp</a:t>
            </a:r>
          </a:p>
          <a:p>
            <a:r>
              <a:rPr lang="en-US" sz="1600">
                <a:latin typeface="Consolas" panose="020B0609020204030204" pitchFamily="49" charset="0"/>
              </a:rPr>
              <a:t>├── template</a:t>
            </a:r>
          </a:p>
          <a:p>
            <a:endParaRPr lang="en-US" sz="1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1E4689-0A09-4805-94EC-F5844185B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3" t="17345" r="-395" b="2620"/>
          <a:stretch/>
        </p:blipFill>
        <p:spPr>
          <a:xfrm>
            <a:off x="9137221" y="3489234"/>
            <a:ext cx="1315258" cy="3278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0CDAF9-EF82-4748-8331-CF6A1D80FB20}"/>
              </a:ext>
            </a:extLst>
          </p:cNvPr>
          <p:cNvSpPr txBox="1"/>
          <p:nvPr/>
        </p:nvSpPr>
        <p:spPr>
          <a:xfrm>
            <a:off x="9137221" y="3786558"/>
            <a:ext cx="134350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/>
              <a:t>IG home page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1AF538-F203-45C2-B7C5-FBD4ECEF578D}"/>
              </a:ext>
            </a:extLst>
          </p:cNvPr>
          <p:cNvSpPr txBox="1"/>
          <p:nvPr/>
        </p:nvSpPr>
        <p:spPr>
          <a:xfrm>
            <a:off x="4275964" y="2721802"/>
            <a:ext cx="188224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0"/>
              <a:t>run IG publisher </a:t>
            </a:r>
            <a:r>
              <a:rPr lang="en-US"/>
              <a:t>(</a:t>
            </a:r>
            <a:r>
              <a:rPr lang="en-US" b="0"/>
              <a:t>runs SUSHI automatically)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288523-C8AD-47E0-8FF1-5DFC2A5C2A86}"/>
              </a:ext>
            </a:extLst>
          </p:cNvPr>
          <p:cNvSpPr txBox="1"/>
          <p:nvPr/>
        </p:nvSpPr>
        <p:spPr>
          <a:xfrm>
            <a:off x="440404" y="1215005"/>
            <a:ext cx="33620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/>
              <a:t>normal IG project structure</a:t>
            </a:r>
            <a:r>
              <a:rPr lang="en-US" b="1">
                <a:solidFill>
                  <a:srgbClr val="FF0000"/>
                </a:solidFill>
              </a:rPr>
              <a:t> + FSH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FA349EE1-8B69-4D92-991B-163515FF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35" y="617076"/>
            <a:ext cx="3942558" cy="728816"/>
          </a:xfrm>
        </p:spPr>
        <p:txBody>
          <a:bodyPr/>
          <a:lstStyle/>
          <a:p>
            <a:r>
              <a:rPr lang="en-US"/>
              <a:t>Directory Structure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058A46-354C-4806-B0CD-AA76ADC61877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902701" y="3653136"/>
            <a:ext cx="1234520" cy="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7240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C62DD0-C663-40F0-8469-C224C8B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01" y="379533"/>
            <a:ext cx="5791656" cy="6098931"/>
          </a:xfrm>
          <a:prstGeom prst="rect">
            <a:avLst/>
          </a:prstGeom>
          <a:ln>
            <a:solidFill>
              <a:srgbClr val="1E1E1E"/>
            </a:solidFill>
          </a:ln>
          <a:scene3d>
            <a:camera prst="perspectiveLeft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B04F1-9565-400D-B64F-91BCE826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3" y="1011384"/>
            <a:ext cx="2293418" cy="1656917"/>
          </a:xfrm>
        </p:spPr>
        <p:txBody>
          <a:bodyPr/>
          <a:lstStyle/>
          <a:p>
            <a:r>
              <a:rPr lang="en-US"/>
              <a:t>The</a:t>
            </a:r>
            <a:br>
              <a:rPr lang="en-US"/>
            </a:br>
            <a:r>
              <a:rPr lang="en-US"/>
              <a:t>Resulting 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E8AC-3435-4373-B535-866B27F5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41" y="306706"/>
            <a:ext cx="6968572" cy="60989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7F8E09-3CEF-49BF-A4C6-CD15B9426CA7}"/>
              </a:ext>
            </a:extLst>
          </p:cNvPr>
          <p:cNvSpPr txBox="1"/>
          <p:nvPr/>
        </p:nvSpPr>
        <p:spPr>
          <a:xfrm>
            <a:off x="335966" y="2741128"/>
            <a:ext cx="2584730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000"/>
              <a:t>48 lines of FSH: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/>
              <a:t>1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1 Instance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1 Extension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1 Value set</a:t>
            </a:r>
            <a:endParaRPr lang="en-US" sz="3000" b="0"/>
          </a:p>
        </p:txBody>
      </p:sp>
    </p:spTree>
    <p:extLst>
      <p:ext uri="{BB962C8B-B14F-4D97-AF65-F5344CB8AC3E}">
        <p14:creationId xmlns:p14="http://schemas.microsoft.com/office/powerpoint/2010/main" val="1248818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402042-A54D-4F90-84C9-823424FE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38" y="1180103"/>
            <a:ext cx="9480794" cy="533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8B7F54-B8BF-4379-85C4-3E7E0AFB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41" y="700056"/>
            <a:ext cx="10178988" cy="687393"/>
          </a:xfrm>
        </p:spPr>
        <p:txBody>
          <a:bodyPr/>
          <a:lstStyle/>
          <a:p>
            <a:r>
              <a:rPr lang="en-US"/>
              <a:t>Profiling Tutorials and Let's Build 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BAD3B-8F55-467F-94F0-9B12A8E328BA}"/>
              </a:ext>
            </a:extLst>
          </p:cNvPr>
          <p:cNvSpPr txBox="1"/>
          <p:nvPr/>
        </p:nvSpPr>
        <p:spPr>
          <a:xfrm>
            <a:off x="6743500" y="1760441"/>
            <a:ext cx="4206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linkClick r:id="rId3"/>
              </a:rPr>
              <a:t>https://www.devdays.com/november-2020/lets-build-a-fhir-specification/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56085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8AE0C-6495-441A-AB6F-2DD5E7540C0A}"/>
              </a:ext>
            </a:extLst>
          </p:cNvPr>
          <p:cNvSpPr txBox="1"/>
          <p:nvPr/>
        </p:nvSpPr>
        <p:spPr>
          <a:xfrm>
            <a:off x="2507646" y="2875002"/>
            <a:ext cx="7176708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000" b="0"/>
              <a:t>That's great, Mark, but I already have an IG...</a:t>
            </a:r>
          </a:p>
        </p:txBody>
      </p:sp>
    </p:spTree>
    <p:extLst>
      <p:ext uri="{BB962C8B-B14F-4D97-AF65-F5344CB8AC3E}">
        <p14:creationId xmlns:p14="http://schemas.microsoft.com/office/powerpoint/2010/main" val="200614769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3C31-5108-48FA-B0D0-4F9EA578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GoFSH to Convert an Existing IG (beta)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1894F-5A14-40B5-979D-ACC1759C2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First install gofsh:  </a:t>
            </a:r>
            <a:r>
              <a:rPr lang="en-US">
                <a:latin typeface="Consolas" panose="020B0609020204030204" pitchFamily="49" charset="0"/>
              </a:rPr>
              <a:t>npm install -g gofsh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/>
              <a:t>Navigate to the directory above where the StructureDefinitions are located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At the command prompt, type: </a:t>
            </a:r>
            <a:r>
              <a:rPr lang="en-US">
                <a:latin typeface="Consolas" panose="020B0609020204030204" pitchFamily="49" charset="0"/>
              </a:rPr>
              <a:t>gofsh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/>
              <a:t>Results will be appear in /gofsh subdirectory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45D7-CA47-4BC9-8B30-1CAC840866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360" y="951159"/>
            <a:ext cx="1490181" cy="84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9BBC2-E1F8-43A8-BF2A-FA9F3CDA4B9A}"/>
              </a:ext>
            </a:extLst>
          </p:cNvPr>
          <p:cNvSpPr txBox="1"/>
          <p:nvPr/>
        </p:nvSpPr>
        <p:spPr>
          <a:xfrm>
            <a:off x="7734727" y="6314973"/>
            <a:ext cx="36190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https://www.clipartmax.com/middle/m2i8H7N4Z5A0Z5b1_betta-002-royalty-free/</a:t>
            </a:r>
          </a:p>
        </p:txBody>
      </p:sp>
    </p:spTree>
    <p:extLst>
      <p:ext uri="{BB962C8B-B14F-4D97-AF65-F5344CB8AC3E}">
        <p14:creationId xmlns:p14="http://schemas.microsoft.com/office/powerpoint/2010/main" val="106090539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E884B4-7DA7-4957-A7C8-B0CC1CC6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8" y="504697"/>
            <a:ext cx="10912766" cy="626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A7244-87D7-45B1-9BD9-1A6254FB9CAB}"/>
              </a:ext>
            </a:extLst>
          </p:cNvPr>
          <p:cNvSpPr txBox="1"/>
          <p:nvPr/>
        </p:nvSpPr>
        <p:spPr>
          <a:xfrm>
            <a:off x="7505829" y="703619"/>
            <a:ext cx="395299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000" b="0">
                <a:solidFill>
                  <a:schemeClr val="bg1"/>
                </a:solidFill>
              </a:rPr>
              <a:t>Sample GoFSH output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2400" b="0" i="1">
                <a:solidFill>
                  <a:schemeClr val="bg1"/>
                </a:solidFill>
              </a:rPr>
              <a:t>How does it compare to our hand-rolled FSH?</a:t>
            </a:r>
            <a:endParaRPr lang="en-US" sz="2000" b="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18846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What </a:t>
            </a:r>
            <a:r>
              <a:rPr lang="en-US" dirty="0"/>
              <a:t>did you learn?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8" y="1997236"/>
            <a:ext cx="10959989" cy="4225143"/>
          </a:xfrm>
        </p:spPr>
        <p:txBody>
          <a:bodyPr/>
          <a:lstStyle/>
          <a:p>
            <a:r>
              <a:rPr lang="nl-NL"/>
              <a:t>The purpose of FHIR Shorthand</a:t>
            </a:r>
          </a:p>
          <a:p>
            <a:r>
              <a:rPr lang="nl-NL"/>
              <a:t>How it compares to other methods of creating Implementation Guides</a:t>
            </a:r>
          </a:p>
          <a:p>
            <a:r>
              <a:rPr lang="nl-NL"/>
              <a:t>Some FSH grammar</a:t>
            </a:r>
          </a:p>
          <a:p>
            <a:r>
              <a:rPr lang="nl-NL"/>
              <a:t>Creating an IG</a:t>
            </a:r>
          </a:p>
          <a:p>
            <a:endParaRPr lang="nl-NL"/>
          </a:p>
          <a:p>
            <a:pPr marL="0" indent="0">
              <a:buNone/>
            </a:pPr>
            <a:r>
              <a:rPr lang="nl-NL" b="1"/>
              <a:t>Next: Let's Build</a:t>
            </a:r>
          </a:p>
          <a:p>
            <a:r>
              <a:rPr lang="nl-NL"/>
              <a:t>Create your first FHIR Shorthand project</a:t>
            </a:r>
          </a:p>
          <a:p>
            <a:r>
              <a:rPr lang="nl-NL"/>
              <a:t>Hands-on with SUSHI, the FHIR Shorthand compiler</a:t>
            </a:r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C1B69-ECA4-4324-A47F-B33BA9F9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0F8029-2E27-40C8-A27E-A393EEF3C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During DevDays, you can find / reach me here:</a:t>
            </a:r>
          </a:p>
          <a:p>
            <a:pPr lvl="1"/>
            <a:r>
              <a:rPr lang="en-US" dirty="0"/>
              <a:t>Via Whova App – </a:t>
            </a:r>
            <a:r>
              <a:rPr lang="en-US"/>
              <a:t>Speaker’s Gallery</a:t>
            </a:r>
          </a:p>
          <a:p>
            <a:pPr lvl="1"/>
            <a:r>
              <a:rPr lang="en-US"/>
              <a:t># shorthand channel on chat.fhir.org</a:t>
            </a:r>
            <a:endParaRPr lang="en-US" dirty="0"/>
          </a:p>
          <a:p>
            <a:pPr lvl="1"/>
            <a:endParaRPr lang="nl-NL"/>
          </a:p>
          <a:p>
            <a:pPr lvl="1"/>
            <a:r>
              <a:rPr lang="nl-NL"/>
              <a:t>email: mkramer@mitre.org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07833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Tutorial/Let’s Build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831522" cy="4225143"/>
          </a:xfrm>
        </p:spPr>
        <p:txBody>
          <a:bodyPr/>
          <a:lstStyle/>
          <a:p>
            <a:pPr marL="0" indent="0">
              <a:buNone/>
            </a:pPr>
            <a:r>
              <a:rPr lang="nl-NL" b="1"/>
              <a:t>Learn:</a:t>
            </a:r>
          </a:p>
          <a:p>
            <a:r>
              <a:rPr lang="nl-NL"/>
              <a:t>The purpose of FHIR Shorthand</a:t>
            </a:r>
          </a:p>
          <a:p>
            <a:r>
              <a:rPr lang="nl-NL"/>
              <a:t>How it compares to other methods of creating Implementation Guides</a:t>
            </a:r>
          </a:p>
          <a:p>
            <a:r>
              <a:rPr lang="nl-NL"/>
              <a:t>Basic grammar</a:t>
            </a:r>
          </a:p>
          <a:p>
            <a:endParaRPr lang="nl-NL"/>
          </a:p>
          <a:p>
            <a:pPr marL="0" indent="0">
              <a:buNone/>
            </a:pPr>
            <a:r>
              <a:rPr lang="nl-NL" b="1"/>
              <a:t>Build:</a:t>
            </a:r>
          </a:p>
          <a:p>
            <a:r>
              <a:rPr lang="nl-NL"/>
              <a:t>Your first profile in FHIR Shorthand</a:t>
            </a:r>
          </a:p>
          <a:p>
            <a:r>
              <a:rPr lang="nl-NL"/>
              <a:t>Use SUSHI, the FHIR Shorthand compiler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What is FHIR Shorthand (FSH)?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49C33B-ADCB-4580-B39F-7359A385B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language</a:t>
            </a:r>
            <a:r>
              <a:rPr lang="en-US"/>
              <a:t> for profiling and implementation guide (IG) creation</a:t>
            </a:r>
          </a:p>
          <a:p>
            <a:r>
              <a:rPr lang="en-US"/>
              <a:t>Part of the FHIR family of standards, currently Standard for Trial Use (STU 1)</a:t>
            </a:r>
          </a:p>
          <a:p>
            <a:r>
              <a:rPr lang="en-US"/>
              <a:t>Seamlessly integrated with the HL7 FHIR IG Publisher</a:t>
            </a:r>
          </a:p>
          <a:p>
            <a:r>
              <a:rPr lang="en-US"/>
              <a:t>Open source and free to use</a:t>
            </a:r>
          </a:p>
          <a:p>
            <a:endParaRPr lang="en-U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B23-42EF-4761-8D8A-C4DFEA6B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Profiling Approaches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49593F-1EA6-4902-A14A-808869773825}"/>
              </a:ext>
            </a:extLst>
          </p:cNvPr>
          <p:cNvGrpSpPr/>
          <p:nvPr/>
        </p:nvGrpSpPr>
        <p:grpSpPr>
          <a:xfrm>
            <a:off x="8191399" y="1897854"/>
            <a:ext cx="3128919" cy="3887638"/>
            <a:chOff x="7997306" y="1984075"/>
            <a:chExt cx="3128919" cy="388763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C4EB22-C935-4477-9817-36690E57CC1D}"/>
                </a:ext>
              </a:extLst>
            </p:cNvPr>
            <p:cNvSpPr/>
            <p:nvPr/>
          </p:nvSpPr>
          <p:spPr>
            <a:xfrm>
              <a:off x="7997306" y="1984075"/>
              <a:ext cx="3128919" cy="38876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Placeholder 4">
              <a:extLst>
                <a:ext uri="{FF2B5EF4-FFF2-40B4-BE49-F238E27FC236}">
                  <a16:creationId xmlns:a16="http://schemas.microsoft.com/office/drawing/2014/main" id="{3A927487-231C-4993-BA40-1ADBFC012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72" t="16502" r="575" b="37337"/>
            <a:stretch/>
          </p:blipFill>
          <p:spPr>
            <a:xfrm>
              <a:off x="8240174" y="2733191"/>
              <a:ext cx="2643182" cy="8183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648634-53BC-4181-9666-B33A1E3AB54A}"/>
                </a:ext>
              </a:extLst>
            </p:cNvPr>
            <p:cNvSpPr txBox="1"/>
            <p:nvPr/>
          </p:nvSpPr>
          <p:spPr>
            <a:xfrm>
              <a:off x="8577125" y="2130989"/>
              <a:ext cx="19078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/>
                <a:t>Command</a:t>
              </a:r>
              <a:endParaRPr lang="en-US" sz="3200" b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170B57C-685C-4C67-BA14-B29AB919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8193" y="3927669"/>
              <a:ext cx="2643181" cy="178398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1E7CFE-873A-4AE0-8E16-59FC9C16F08A}"/>
              </a:ext>
            </a:extLst>
          </p:cNvPr>
          <p:cNvGrpSpPr/>
          <p:nvPr/>
        </p:nvGrpSpPr>
        <p:grpSpPr>
          <a:xfrm>
            <a:off x="838200" y="1897854"/>
            <a:ext cx="3128919" cy="3887638"/>
            <a:chOff x="644107" y="1984075"/>
            <a:chExt cx="3128919" cy="388763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5635CC8-465F-4728-A667-B0ACF34BBEA1}"/>
                </a:ext>
              </a:extLst>
            </p:cNvPr>
            <p:cNvSpPr/>
            <p:nvPr/>
          </p:nvSpPr>
          <p:spPr>
            <a:xfrm>
              <a:off x="644107" y="1984075"/>
              <a:ext cx="3128919" cy="38876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574140-5FC9-45AE-A1EA-F9C1F0142AB1}"/>
                </a:ext>
              </a:extLst>
            </p:cNvPr>
            <p:cNvSpPr txBox="1"/>
            <p:nvPr/>
          </p:nvSpPr>
          <p:spPr>
            <a:xfrm>
              <a:off x="1143562" y="2146377"/>
              <a:ext cx="2130007" cy="55399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000" b="0"/>
                <a:t>Spreadsheet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4E6C278-DDFB-4267-8425-A71E3C248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1715" y="2968020"/>
              <a:ext cx="2997432" cy="1693180"/>
            </a:xfrm>
            <a:prstGeom prst="rect">
              <a:avLst/>
            </a:prstGeom>
          </p:spPr>
        </p:pic>
        <p:sp>
          <p:nvSpPr>
            <p:cNvPr id="36" name="&quot;Not Allowed&quot; Symbol 35">
              <a:extLst>
                <a:ext uri="{FF2B5EF4-FFF2-40B4-BE49-F238E27FC236}">
                  <a16:creationId xmlns:a16="http://schemas.microsoft.com/office/drawing/2014/main" id="{035313A6-710E-43B0-B198-1AD9555EEB77}"/>
                </a:ext>
              </a:extLst>
            </p:cNvPr>
            <p:cNvSpPr/>
            <p:nvPr/>
          </p:nvSpPr>
          <p:spPr>
            <a:xfrm>
              <a:off x="1302446" y="5002343"/>
              <a:ext cx="460892" cy="470896"/>
            </a:xfrm>
            <a:prstGeom prst="noSmoking">
              <a:avLst>
                <a:gd name="adj" fmla="val 9748"/>
              </a:avLst>
            </a:prstGeom>
            <a:solidFill>
              <a:srgbClr val="FF0000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E84797-BEBE-4CDB-8F34-A2A46AEFF0AD}"/>
                </a:ext>
              </a:extLst>
            </p:cNvPr>
            <p:cNvSpPr txBox="1"/>
            <p:nvPr/>
          </p:nvSpPr>
          <p:spPr>
            <a:xfrm>
              <a:off x="1748521" y="5037070"/>
              <a:ext cx="128592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/>
                <a:t>phasing out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8F96AB-4438-4B2D-B54D-2519EB0160FE}"/>
              </a:ext>
            </a:extLst>
          </p:cNvPr>
          <p:cNvGrpSpPr/>
          <p:nvPr/>
        </p:nvGrpSpPr>
        <p:grpSpPr>
          <a:xfrm>
            <a:off x="4458618" y="1897854"/>
            <a:ext cx="3241282" cy="3887638"/>
            <a:chOff x="4264525" y="1984075"/>
            <a:chExt cx="3241282" cy="388763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5E1AFDF-A666-4D53-A039-078595A252B3}"/>
                </a:ext>
              </a:extLst>
            </p:cNvPr>
            <p:cNvSpPr/>
            <p:nvPr/>
          </p:nvSpPr>
          <p:spPr>
            <a:xfrm>
              <a:off x="4264525" y="1984075"/>
              <a:ext cx="3241282" cy="38876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B2DBA-3B8C-4CC8-917F-E45183640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6569" y="2912231"/>
              <a:ext cx="1714414" cy="7724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4DA58E-CCF0-45C9-8EE1-504321A08CBF}"/>
                </a:ext>
              </a:extLst>
            </p:cNvPr>
            <p:cNvSpPr txBox="1"/>
            <p:nvPr/>
          </p:nvSpPr>
          <p:spPr>
            <a:xfrm>
              <a:off x="4611509" y="2146377"/>
              <a:ext cx="2534605" cy="55399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000" b="0"/>
                <a:t>Point-and-Click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246678-A084-4589-9F9C-85065F72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9774" y="3753161"/>
              <a:ext cx="2688007" cy="733438"/>
            </a:xfrm>
            <a:prstGeom prst="rect">
              <a:avLst/>
            </a:prstGeom>
            <a:ln>
              <a:solidFill>
                <a:srgbClr val="F2F2F2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2DB633-C980-47EF-98A8-0DD203D5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5945" y="4623710"/>
              <a:ext cx="1015663" cy="1015663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6525FC-6DE5-4F7D-A4F0-2DE7AC229049}"/>
                </a:ext>
              </a:extLst>
            </p:cNvPr>
            <p:cNvCxnSpPr/>
            <p:nvPr/>
          </p:nvCxnSpPr>
          <p:spPr>
            <a:xfrm>
              <a:off x="4381897" y="4487847"/>
              <a:ext cx="310152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C4378FE-D9C4-4CA1-BCDF-CF79F6051A58}"/>
                </a:ext>
              </a:extLst>
            </p:cNvPr>
            <p:cNvCxnSpPr/>
            <p:nvPr/>
          </p:nvCxnSpPr>
          <p:spPr>
            <a:xfrm>
              <a:off x="4346776" y="3746029"/>
              <a:ext cx="310152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5961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E9D-DB13-453A-8232-A35E738F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FSH Family of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C14E-471D-41F6-A40A-864B25D15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4708"/>
            <a:ext cx="10515600" cy="4225143"/>
          </a:xfrm>
        </p:spPr>
        <p:txBody>
          <a:bodyPr/>
          <a:lstStyle/>
          <a:p>
            <a:r>
              <a:rPr lang="en-US" sz="2800">
                <a:solidFill>
                  <a:schemeClr val="accent2"/>
                </a:solidFill>
                <a:hlinkClick r:id="rId2"/>
              </a:rPr>
              <a:t>FSH Language Specification</a:t>
            </a:r>
            <a:r>
              <a:rPr lang="en-US" sz="2800"/>
              <a:t> -- HL7 FHIR Standard</a:t>
            </a:r>
          </a:p>
          <a:p>
            <a:r>
              <a:rPr lang="en-US" sz="2800">
                <a:solidFill>
                  <a:schemeClr val="accent2"/>
                </a:solidFill>
                <a:hlinkClick r:id="rId3"/>
              </a:rPr>
              <a:t>School of FSH</a:t>
            </a:r>
            <a:r>
              <a:rPr lang="en-US" sz="2800">
                <a:solidFill>
                  <a:schemeClr val="accent2"/>
                </a:solidFill>
              </a:rPr>
              <a:t> </a:t>
            </a:r>
            <a:r>
              <a:rPr lang="en-US" sz="2800"/>
              <a:t>-- web site with documentation, tools, examples</a:t>
            </a:r>
          </a:p>
          <a:p>
            <a:r>
              <a:rPr lang="en-US" sz="2800">
                <a:solidFill>
                  <a:schemeClr val="accent2"/>
                </a:solidFill>
                <a:hlinkClick r:id="rId4"/>
              </a:rPr>
              <a:t>FSH On line</a:t>
            </a:r>
            <a:r>
              <a:rPr lang="en-US" sz="2800"/>
              <a:t> -- interactive FHIR Shorthand</a:t>
            </a:r>
          </a:p>
          <a:p>
            <a:r>
              <a:rPr lang="en-US" sz="2800">
                <a:solidFill>
                  <a:schemeClr val="accent2"/>
                </a:solidFill>
                <a:hlinkClick r:id="rId5"/>
              </a:rPr>
              <a:t>Go FSH</a:t>
            </a:r>
            <a:r>
              <a:rPr lang="en-US" sz="2800"/>
              <a:t> -- convert existing implementation guides into FSH (beta)</a:t>
            </a:r>
          </a:p>
          <a:p>
            <a:r>
              <a:rPr lang="en-US" sz="2800">
                <a:solidFill>
                  <a:schemeClr val="accent2"/>
                </a:solidFill>
                <a:hlinkClick r:id="rId6"/>
              </a:rPr>
              <a:t>SUSHI Init</a:t>
            </a:r>
            <a:r>
              <a:rPr lang="en-US" sz="2800"/>
              <a:t> -- instantly set up a new project</a:t>
            </a:r>
          </a:p>
          <a:p>
            <a:r>
              <a:rPr lang="en-US">
                <a:solidFill>
                  <a:schemeClr val="accent2"/>
                </a:solidFill>
                <a:hlinkClick r:id="rId7"/>
              </a:rPr>
              <a:t>VS Code extension</a:t>
            </a:r>
            <a:r>
              <a:rPr lang="en-US" sz="2800"/>
              <a:t> -- code highlighter for VS Code editor</a:t>
            </a:r>
          </a:p>
          <a:p>
            <a:r>
              <a:rPr lang="en-US" sz="2800">
                <a:solidFill>
                  <a:schemeClr val="accent2"/>
                </a:solidFill>
                <a:hlinkClick r:id="rId8"/>
              </a:rPr>
              <a:t>SUSHI</a:t>
            </a:r>
            <a:r>
              <a:rPr lang="en-US" sz="2800"/>
              <a:t> -- compile FSH into FHIR Artifacts</a:t>
            </a:r>
          </a:p>
          <a:p>
            <a:r>
              <a:rPr lang="en-US" sz="2800">
                <a:solidFill>
                  <a:schemeClr val="accent2"/>
                </a:solidFill>
                <a:hlinkClick r:id="rId9"/>
              </a:rPr>
              <a:t>FSH Finder</a:t>
            </a:r>
            <a:r>
              <a:rPr lang="en-US" sz="2800"/>
              <a:t> -- web crawler to find FSH projects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11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8DC7-86D4-4255-B447-43DF9DF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901"/>
            <a:ext cx="10515600" cy="699426"/>
          </a:xfrm>
        </p:spPr>
        <p:txBody>
          <a:bodyPr/>
          <a:lstStyle/>
          <a:p>
            <a:r>
              <a:rPr lang="en-US"/>
              <a:t>FSH Consumption is Rising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4978-2573-442B-8EC4-54C20BEB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58" y="1644327"/>
            <a:ext cx="8697276" cy="4517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A3ECA-FCAF-4466-824D-1953E163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36" y="2720105"/>
            <a:ext cx="4463789" cy="97086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84E069-57B5-488C-ACC6-01CCE6EE69C4}"/>
              </a:ext>
            </a:extLst>
          </p:cNvPr>
          <p:cNvSpPr/>
          <p:nvPr/>
        </p:nvSpPr>
        <p:spPr>
          <a:xfrm>
            <a:off x="4072169" y="2977363"/>
            <a:ext cx="1097280" cy="8204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BC67A-EA26-4B7D-ACB5-32C62406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536" y="4317410"/>
            <a:ext cx="3090863" cy="4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3012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CC4B65-E6FF-482A-AB86-C87923ECC576}"/>
              </a:ext>
            </a:extLst>
          </p:cNvPr>
          <p:cNvSpPr txBox="1"/>
          <p:nvPr/>
        </p:nvSpPr>
        <p:spPr>
          <a:xfrm>
            <a:off x="6640733" y="233438"/>
            <a:ext cx="336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https://fshschool.org/fsh-finder/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63FA0B-FC06-4836-A8CD-0585503DE20F}"/>
              </a:ext>
            </a:extLst>
          </p:cNvPr>
          <p:cNvGrpSpPr/>
          <p:nvPr/>
        </p:nvGrpSpPr>
        <p:grpSpPr>
          <a:xfrm>
            <a:off x="2014920" y="766785"/>
            <a:ext cx="8162159" cy="5623289"/>
            <a:chOff x="1699068" y="710479"/>
            <a:chExt cx="8508829" cy="61857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5A915E-93B5-4BA6-9395-47EAB9378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9068" y="1559452"/>
              <a:ext cx="3989762" cy="5335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22683A-E1E1-429D-AE1A-169F455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722" y="1559453"/>
              <a:ext cx="4445174" cy="53368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A947B5-ADA1-4E96-8008-0C715059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069" y="710479"/>
              <a:ext cx="8508828" cy="8533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885067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1663</Words>
  <Application>Microsoft Office PowerPoint</Application>
  <PresentationFormat>Widescreen</PresentationFormat>
  <Paragraphs>326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Consolas</vt:lpstr>
      <vt:lpstr>Georgia</vt:lpstr>
      <vt:lpstr>Open Sans</vt:lpstr>
      <vt:lpstr>Slack-Lato</vt:lpstr>
      <vt:lpstr>Source Sans Pro</vt:lpstr>
      <vt:lpstr>Source Sans Pro Black</vt:lpstr>
      <vt:lpstr>Office Theme</vt:lpstr>
      <vt:lpstr>Mark Kramer and Chris Moesel, MITRE Corporation</vt:lpstr>
      <vt:lpstr>PowerPoint Presentation</vt:lpstr>
      <vt:lpstr>Profiling Tutorials and Let's Build Sequence</vt:lpstr>
      <vt:lpstr>Learning Objectives Tutorial/Let’s Build</vt:lpstr>
      <vt:lpstr>What is FHIR Shorthand (FSH)?</vt:lpstr>
      <vt:lpstr>Profiling Approaches</vt:lpstr>
      <vt:lpstr>The FSH Family of Tools</vt:lpstr>
      <vt:lpstr>FSH Consumption is Rising</vt:lpstr>
      <vt:lpstr>PowerPoint Presentation</vt:lpstr>
      <vt:lpstr>PowerPoint Presentation</vt:lpstr>
      <vt:lpstr>PowerPoint Presentation</vt:lpstr>
      <vt:lpstr>PowerPoint Presentation</vt:lpstr>
      <vt:lpstr>Text Editor for .fsh Files</vt:lpstr>
      <vt:lpstr>PowerPoint Presentation</vt:lpstr>
      <vt:lpstr>Anatomy of a FSH Item:</vt:lpstr>
      <vt:lpstr>Add an Instance (Example):</vt:lpstr>
      <vt:lpstr>Define an Extension</vt:lpstr>
      <vt:lpstr>Define the TreatmentIntentVS value set:</vt:lpstr>
      <vt:lpstr>Intensional definition of a Value Set:</vt:lpstr>
      <vt:lpstr>PowerPoint Presentation</vt:lpstr>
      <vt:lpstr>Quick Reference Card</vt:lpstr>
      <vt:lpstr>Directory Structure</vt:lpstr>
      <vt:lpstr>Configuration File: sushi-config.yaml</vt:lpstr>
      <vt:lpstr>Running SUSHI from the Command Line</vt:lpstr>
      <vt:lpstr>PowerPoint Presentation</vt:lpstr>
      <vt:lpstr>SUSHI Command Window Output </vt:lpstr>
      <vt:lpstr>Running the IG Publisher (IGP)</vt:lpstr>
      <vt:lpstr>Directory Structure</vt:lpstr>
      <vt:lpstr>The Resulting IG</vt:lpstr>
      <vt:lpstr>PowerPoint Presentation</vt:lpstr>
      <vt:lpstr>Using GoFSH to Convert an Existing IG (beta)</vt:lpstr>
      <vt:lpstr>PowerPoint Presentation</vt:lpstr>
      <vt:lpstr>Review: What did you learn?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 Kramer and Chris Moesel, MITRE Corporation</dc:title>
  <dc:creator>Dr. Mark A Kramer</dc:creator>
  <cp:lastModifiedBy>Dr. Mark A Kramer</cp:lastModifiedBy>
  <cp:revision>12</cp:revision>
  <dcterms:created xsi:type="dcterms:W3CDTF">2020-11-17T15:42:27Z</dcterms:created>
  <dcterms:modified xsi:type="dcterms:W3CDTF">2020-11-18T12:21:18Z</dcterms:modified>
</cp:coreProperties>
</file>